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6858000" cx="12192000"/>
  <p:notesSz cx="6858000" cy="9144000"/>
  <p:embeddedFontLst>
    <p:embeddedFont>
      <p:font typeface="Proxima Nova"/>
      <p:bold r:id="rId68"/>
      <p:boldItalic r:id="rId69"/>
    </p:embeddedFont>
    <p:embeddedFont>
      <p:font typeface="Roboto"/>
      <p:regular r:id="rId70"/>
      <p:bold r:id="rId71"/>
      <p:italic r:id="rId72"/>
      <p:boldItalic r:id="rId73"/>
    </p:embeddedFont>
    <p:embeddedFont>
      <p:font typeface="Roboto Mon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B04C05-B6EB-4577-80B5-CB1118E38B4F}">
  <a:tblStyle styleId="{4FB04C05-B6EB-4577-80B5-CB1118E38B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6.xml"/><Relationship Id="rId75" Type="http://schemas.openxmlformats.org/officeDocument/2006/relationships/font" Target="fonts/RobotoMono-bold.fntdata"/><Relationship Id="rId30" Type="http://schemas.openxmlformats.org/officeDocument/2006/relationships/slide" Target="slides/slide25.xml"/><Relationship Id="rId74" Type="http://schemas.openxmlformats.org/officeDocument/2006/relationships/font" Target="fonts/RobotoMono-regular.fntdata"/><Relationship Id="rId33" Type="http://schemas.openxmlformats.org/officeDocument/2006/relationships/slide" Target="slides/slide28.xml"/><Relationship Id="rId77" Type="http://schemas.openxmlformats.org/officeDocument/2006/relationships/font" Target="fonts/RobotoMono-boldItalic.fntdata"/><Relationship Id="rId32" Type="http://schemas.openxmlformats.org/officeDocument/2006/relationships/slide" Target="slides/slide27.xml"/><Relationship Id="rId76" Type="http://schemas.openxmlformats.org/officeDocument/2006/relationships/font" Target="fonts/RobotoMono-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ProximaNova-bold.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9b4df3857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c9b4df385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9b4df38e8_0_3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Регистр - это набор триггеров. Триггеры одного регистра запаяны на чипе в столбец на картинке со слайда. Каждый триггер - это один бит. Триггер - это электрическая схема из транзисторов.</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323" name="Google Shape;323;gc9b4df38e8_0_3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9b4df38e8_0_3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У триггера есть два входа - один для электрического заряда, который надо сохранить, и еще один, чтобы это сохранение выполнить. Чтобы сохранить значение на выходе триггера, нужно одновременно подать ток на контакт сохранения и на контакт значения. После можно питание убрать и значение сохранится. То есть триггер способен "хранить" бит. 8 триггеров - это уже байт. Регистры обычно состоят из нескольких байт, причем можно адресовать отдельно старшую часть регистра, отдельно младшую. Такой способ хранения - на триггерах - называется SRAM - Static Random Access Memory. Конечно, заряд не бесконечно отдается сам по себе с выхода - все триггеры питаются с платы.</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Регистры запаяны на процессоре в специальной секции. Некоторые - регистры общего назначения, какие-то служат для конкретной цели. Например, регистры PC - Program Counter, MAR - Memory Address Register, Instruction Register.</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Обычно число регистров исчисляется несколькими десятками в сумме, с учетом закрытых от использования снаружи. Самые знакомые: eax, ebx, ecx, edx, esi и другие e. Размером регистр может быть до 128 бит, что довольно сильно ограничивает размер регистровой памяти.</a:t>
            </a:r>
            <a:endParaRPr/>
          </a:p>
        </p:txBody>
      </p:sp>
      <p:sp>
        <p:nvSpPr>
          <p:cNvPr id="330" name="Google Shape;330;gc9b4df38e8_0_3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9b4df38e8_0_3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ru-RU" sz="1500">
                <a:solidFill>
                  <a:srgbClr val="222222"/>
                </a:solidFill>
                <a:highlight>
                  <a:srgbClr val="F5F5F5"/>
                </a:highlight>
                <a:latin typeface="Arial"/>
                <a:ea typeface="Arial"/>
                <a:cs typeface="Arial"/>
                <a:sym typeface="Arial"/>
              </a:rPr>
              <a:t>Следующий уровень - кэш. Кэш - полностью невидимая ничему кроме процессора система устройств, через которую процессор обращается к остальной памяти. Она служит для временного сохранения загруженных данных и инструкций, чтобы переиспользовать их из кэша, а не читать заново из ОП. Зачем это надо?</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ru-RU" sz="1500">
                <a:solidFill>
                  <a:srgbClr val="222222"/>
                </a:solidFill>
                <a:highlight>
                  <a:srgbClr val="F5F5F5"/>
                </a:highlight>
                <a:latin typeface="Arial"/>
                <a:ea typeface="Arial"/>
                <a:cs typeface="Arial"/>
                <a:sym typeface="Arial"/>
              </a:rPr>
              <a:t>Когда-то кэшей не было, скорость работы процессора была не сильно больше скорости работы шины доступа к оперативной памяти и скорости чтения/записи. Потом скорость работы процессора выросла, но память осталась медленной и стала бутылочным горлышком архитектуры. Процессор простаивает, ожидая, пока что-то прочитается из памяти. Тогда и придумали сделать кэш - уровень между CPU и ОП, где оседали бы самые часто используемые данные.</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None/>
            </a:pPr>
            <a:r>
              <a:t/>
            </a:r>
            <a:endParaRPr sz="1500">
              <a:solidFill>
                <a:srgbClr val="222222"/>
              </a:solidFill>
              <a:highlight>
                <a:srgbClr val="F5F5F5"/>
              </a:highlight>
              <a:latin typeface="Arial"/>
              <a:ea typeface="Arial"/>
              <a:cs typeface="Arial"/>
              <a:sym typeface="Arial"/>
            </a:endParaRPr>
          </a:p>
        </p:txBody>
      </p:sp>
      <p:sp>
        <p:nvSpPr>
          <p:cNvPr id="354" name="Google Shape;354;gc9b4df38e8_0_3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9b4df38e8_0_3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Кэш основан на эксплуатации временной (temporal) и пространственной (spatial) локальности данных и инструкций. Пространственная локальность - это когда некоторые инструкции выполняются в цикле много раз подряд, тогда в кэш они загружаются однажды и потом оттуда переиспользуются. Или когда прочитаны данные и высока вероятность, что дальше будут читаться соседние данные. Временная локальность про то, что данные обычно после первого прочтения используются еще несколько раз, пусть даже и не подряд.</a:t>
            </a:r>
            <a:endParaRPr sz="1500">
              <a:solidFill>
                <a:srgbClr val="222222"/>
              </a:solidFill>
              <a:highlight>
                <a:srgbClr val="F5F5F5"/>
              </a:highlight>
              <a:latin typeface="Arial"/>
              <a:ea typeface="Arial"/>
              <a:cs typeface="Arial"/>
              <a:sym typeface="Arial"/>
            </a:endParaRPr>
          </a:p>
        </p:txBody>
      </p:sp>
      <p:sp>
        <p:nvSpPr>
          <p:cNvPr id="362" name="Google Shape;362;gc9b4df38e8_0_3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9b4df38e8_0_3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ru-RU" sz="1500">
                <a:solidFill>
                  <a:srgbClr val="222222"/>
                </a:solidFill>
                <a:highlight>
                  <a:srgbClr val="F5F5F5"/>
                </a:highlight>
                <a:latin typeface="Arial"/>
                <a:ea typeface="Arial"/>
                <a:cs typeface="Arial"/>
                <a:sym typeface="Arial"/>
              </a:rPr>
              <a:t>Кэш делится на две части: кэш инструкций и кэш данных. Это идет в разрез с архитектурой Фон Неймана, по которой построены компьютеры, и согласно которой данные и инструкции нужно хранить вместе. Но оказалось, что хранить в одном кэше в перемешку данные и инструкции не выходит. Все из-за того, что к этим двум типам информации слишком по-разному обращаются. У инструкций больше пространственная локальность, а временная не так сильна. Да и меняют инструкции обычно чрезвычайно редко, то есть можно упростить обработку перезаписей кэша, так что кеш разделили на два типа: кэш инструкций и кэш данных.</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ru-RU" sz="1500">
                <a:solidFill>
                  <a:srgbClr val="222222"/>
                </a:solidFill>
                <a:highlight>
                  <a:srgbClr val="F5F5F5"/>
                </a:highlight>
                <a:latin typeface="Arial"/>
                <a:ea typeface="Arial"/>
                <a:cs typeface="Arial"/>
                <a:sym typeface="Arial"/>
              </a:rPr>
              <a:t>Сначала обсудим кэш данных. Он имеет множество уровней, вплоть до 4-х. Кэши 1-3 обычно прямо на процессоре или совсем рядом с ним, реализованы как SRAM разных размеров. Чем больше кэш, тем медленнее в него доступ.</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Первый кэш - это десятки килобайт. Доступ туда за единицы тактов и единицы наносекунд. Второй - единицы мегабайт. Доступ за пару десятков тактов и десятки наносекунд. Третий - несколько десятков мегабайт, доступ порядка 100 тактов. Откуда такая разница в скорости доступа, если это все SRAM? Реализовано одинаково.</a:t>
            </a:r>
            <a:endParaRPr sz="1500">
              <a:solidFill>
                <a:srgbClr val="222222"/>
              </a:solidFill>
              <a:highlight>
                <a:srgbClr val="F5F5F5"/>
              </a:highlight>
              <a:latin typeface="Arial"/>
              <a:ea typeface="Arial"/>
              <a:cs typeface="Arial"/>
              <a:sym typeface="Arial"/>
            </a:endParaRPr>
          </a:p>
        </p:txBody>
      </p:sp>
      <p:sp>
        <p:nvSpPr>
          <p:cNvPr id="372" name="Google Shape;372;gc9b4df38e8_0_3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9b4df38e8_0_4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c9b4df38e8_0_4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9b4df38e8_0_4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Во-первых, от размера кэша зависит скорость поиска в нем. Пока достаточно понять, что кэш - это как огромный ассоциативный массив, где ключ - это адрес, а значение - данные. Когда нужно найти что-то по адресу, то это делается через аппаратные компараторы, которых может быть много уровней.</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Во-вторых, электрический сигнал идет по проводникам на чипе не быстрее скорости света, это 299 792 458 м/с. Возьмем типичный процессор с частотой порядка 3GHz. Это значит, что один такт - это примерно 1/3 наносекунды. Свет/электричество за это время пройдет чуть меньше 10 сантиметров. Это значит, что как минимум на дорогу туда-обратно до кэша 5 сантиметров процессор потратит такт. Нужно еще учесть, что в большом кэше сигнал должен бегать по транзисторам в поисках нужной записи. Так что размер кэша и расстояние до него играют роль, когда речь о таких малых интервалах времени. Даже есть работы в области исследования ускорения работы кэшей при их размещении нестандартными способами. Например, друг над другом, в 3d пространстве, а не на 2d чипе. Больше ценности от таких исследований скорее в область уменьшения площади, занимаемой кешами.</a:t>
            </a:r>
            <a:endParaRPr sz="1500">
              <a:solidFill>
                <a:srgbClr val="222222"/>
              </a:solidFill>
              <a:highlight>
                <a:srgbClr val="F5F5F5"/>
              </a:highlight>
              <a:latin typeface="Arial"/>
              <a:ea typeface="Arial"/>
              <a:cs typeface="Arial"/>
              <a:sym typeface="Arial"/>
            </a:endParaRPr>
          </a:p>
        </p:txBody>
      </p:sp>
      <p:sp>
        <p:nvSpPr>
          <p:cNvPr id="390" name="Google Shape;390;gc9b4df38e8_0_4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9b4df38e8_0_4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Когда процессору нужны данные или инструкции по определенному адресу, он всегда обращается через кэш. У него даже нет прямого соединения с ОП (в теории - по факту может и быть). Если там данных нет, то они туда загружаются и оттуда все-таки достаются. Загрузка может произойти из одного из следующих кэшей по порядку, но если и там нигде нет, то последний кэш обращается в оперативную память. Доступ к ней - это сотни тактов, доступ через шину, так как ОП - это отдельное устройство, с ним нужно взаимодействовать через посредника - шину. Шина - это такое связующее разных компонент, куда можно сохранять данные, инструкции из одного устройства, и потом они читаются другим.</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00" name="Google Shape;400;gc9b4df38e8_0_4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9b4df38e8_0_6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Так как кэшей несколько, производитель определяет политики того, как эти кеши договариваются о сохранении читаемых данных. Есть три политики: inclusive, exclusive, комбинированная. Они имеют разные назначения, отличаясь в скорости, степени избыточности, простоте реализации.</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None/>
            </a:pPr>
            <a:r>
              <a:t/>
            </a:r>
            <a:endParaRPr/>
          </a:p>
        </p:txBody>
      </p:sp>
      <p:sp>
        <p:nvSpPr>
          <p:cNvPr id="407" name="Google Shape;407;gc9b4df38e8_0_6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9b4df38e8_0_6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Рассмотрим их на примере L1 и L2. При inclusive все данные кэша L_1 включаются в L_2. Это кажется тратой места, но упрощает аппаратную часть. Пример такой: пусть процессор читает запись X. Если он есть в L1, то X читается оттуда. Если его нет в L1, но есть в L2, то X копируется в L1, возможно изгнав из L1 другую запись. Если нет нигде, то из оперативной памяти копируется в L1, L2. При этом может нарушиться включаемость - запись удалится из L2, но не из L1. Тогда L2 удаляет ее и из L1, чтобы соблюсти включаемость.</a:t>
            </a:r>
            <a:endParaRPr sz="1500">
              <a:solidFill>
                <a:srgbClr val="222222"/>
              </a:solidFill>
              <a:highlight>
                <a:srgbClr val="F5F5F5"/>
              </a:highlight>
              <a:latin typeface="Arial"/>
              <a:ea typeface="Arial"/>
              <a:cs typeface="Arial"/>
              <a:sym typeface="Arial"/>
            </a:endParaRPr>
          </a:p>
        </p:txBody>
      </p:sp>
      <p:sp>
        <p:nvSpPr>
          <p:cNvPr id="419" name="Google Shape;419;gc9b4df38e8_0_6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9b4df38e8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c9b4df38e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c9b4df38e8_0_6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Exclusive - наоборот, в кэш помещается больше уникальных данных, но это сложнее. Нужно двигать записи из медленных кэшей в быстрый, а не просто копировать. При этом кажется, что пополняться будет только кеш L1, как тогда будет пополняться L2 и дальше, если из них записи можно только забирать в L1, казалось бы?</a:t>
            </a:r>
            <a:endParaRPr sz="1500">
              <a:solidFill>
                <a:srgbClr val="222222"/>
              </a:solidFill>
              <a:highlight>
                <a:srgbClr val="F5F5F5"/>
              </a:highlight>
              <a:latin typeface="Arial"/>
              <a:ea typeface="Arial"/>
              <a:cs typeface="Arial"/>
              <a:sym typeface="Arial"/>
            </a:endParaRPr>
          </a:p>
        </p:txBody>
      </p:sp>
      <p:sp>
        <p:nvSpPr>
          <p:cNvPr id="457" name="Google Shape;457;gc9b4df38e8_0_6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c9b4df38e8_0_12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Тут есть пара проблем. Первая - реализация таких кешей, это сложно, так как кэш должен уметь одни и те же данные хранить в произвольных местах своей SRAM. Нельзя использовать адресацию, когда данные по какому-то простому правилу помещаются в конкретные места кэша, иначе будет как inclusive. Вторая - дополнительная нагрузка на то, чтобы инвалидировать данные в L2 после переезда записи в L1, и на то, чтобы сбрасывать данные из L1 в L2 вместо их простой перезаписи.</a:t>
            </a:r>
            <a:endParaRPr/>
          </a:p>
        </p:txBody>
      </p:sp>
      <p:sp>
        <p:nvSpPr>
          <p:cNvPr id="490" name="Google Shape;490;gc9b4df38e8_0_1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9b4df38e8_0_7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Комбинированная политика - not inclusive, not exclusive - NINE. Читаем X. Если нашелся в L1, то конец. Если нашелся в L2, то копируем в L1. Если при этом из L1 пришлось удалить старую запись, то она не мигрирует никуда, а просто пропадает. Пока все как в inclusive. Пусть X нет нигде, тогда он читается и кладется в L1 и L2, но теперь, если в L2 была удалена какая-то запись, то она не изгоняется из L1. Получается, что в L1 есть запись, которой нет в L2 - это и нарушение inclusive. Exclusive нарушился еще тогда, когда скопировали X в L1 и L2 из ОП.</a:t>
            </a:r>
            <a:endParaRPr sz="1500">
              <a:solidFill>
                <a:srgbClr val="222222"/>
              </a:solidFill>
              <a:highlight>
                <a:srgbClr val="F5F5F5"/>
              </a:highlight>
              <a:latin typeface="Arial"/>
              <a:ea typeface="Arial"/>
              <a:cs typeface="Arial"/>
              <a:sym typeface="Arial"/>
            </a:endParaRPr>
          </a:p>
        </p:txBody>
      </p:sp>
      <p:sp>
        <p:nvSpPr>
          <p:cNvPr id="510" name="Google Shape;510;gc9b4df38e8_0_7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9b4df38e8_0_7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Это были политики чтения. Далее рассмотрим политики записи. Их две: write through и write back. При write through данные пишутся и в кэши, и в ОП. Процессор ждет, пока запись пройдет, и потом продолжает работу. При write back процессор пишет только в кэш, и потом, когда измененный блок из кэша удаляется, он перед этим копируется в ОП. Это делается простановкой специального бита dirty bit.</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Write back используется почти везде, так как волатильность кэшей и ОП все равно примерно одинаковая с точки зрения программиста. Хотя SRAM и способен сохранять какой-то остаточный заряд даже после потери питания. Но расчитывать на его корректность после включения нельзя - SRAM очищается аппаратно спец сигналом, который электричеством подается на особые контакты ячеек SRAM.</a:t>
            </a:r>
            <a:endParaRPr sz="1500">
              <a:solidFill>
                <a:srgbClr val="222222"/>
              </a:solidFill>
              <a:highlight>
                <a:srgbClr val="F5F5F5"/>
              </a:highlight>
              <a:latin typeface="Arial"/>
              <a:ea typeface="Arial"/>
              <a:cs typeface="Arial"/>
              <a:sym typeface="Arial"/>
            </a:endParaRPr>
          </a:p>
        </p:txBody>
      </p:sp>
      <p:sp>
        <p:nvSpPr>
          <p:cNvPr id="549" name="Google Shape;549;gc9b4df38e8_0_7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9b4df38e8_0_7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Как это так получается, спросите вы, что кэш такой маленький, в тысячи раз меньше ОП, но при этом в него можно сохранять данные по любым адресам. Все дело в двух вещах: 1) кэш не сохраняет каждый байтик по отдельности. Он оперирует только блоками по 2^N байт, N когда-то было 5, сейчас 6 - это cache line. Даже если читаем 1 байт, процессор будет загружать в кэш сразу 64, начиная с адреса, ближайшего к искомому снизу и кратному 64. 2) кэш имеет политики того, как все множество адресов, до 2^64 на 64-битной системе, отображается на него. Можно представить себе кэш, как массив, а ОП - как колоссальный массив, и политику отображения - как хеш функцию, которая считает индексы в первом массиве по индексам второго. Разумеется, будет выходить, что в некоторые кэш-линии отображается сразу несколько участков памяти по разным адресам. Поэтому кэш и имеет политики изгнания записей и способы понимать, какой конкретно адрес сейчас в этой кэш линии из многих возможных.</a:t>
            </a:r>
            <a:endParaRPr sz="1500">
              <a:solidFill>
                <a:srgbClr val="222222"/>
              </a:solidFill>
              <a:highlight>
                <a:srgbClr val="F5F5F5"/>
              </a:highlight>
              <a:latin typeface="Arial"/>
              <a:ea typeface="Arial"/>
              <a:cs typeface="Arial"/>
              <a:sym typeface="Arial"/>
            </a:endParaRPr>
          </a:p>
        </p:txBody>
      </p:sp>
      <p:sp>
        <p:nvSpPr>
          <p:cNvPr id="576" name="Google Shape;576;gc9b4df38e8_0_7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c9b4df38e8_0_7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Для различения адресов, которые кешируют линии, каждая линия имеет в начале тэг: это часть адреса из памяти, по которой можно понять, что ага, в этой линии лежит 64 байта начиная с такого-то адреса. Последние 6 бит - это число от 0 до 63 - смещение конкретного байта, на который этот адрес указывает. Между тегом и смещением может быть от 0 байт, которые по-разному используются политиками отображения в кэш. Даже размер тега может отличаться. Важно понять одну вещь - эта разметка адреса прозрачна для пользователей, для ядра и вообще для всего кроме аппаратного кэша. Это то, как кэш интерпретирует адрес, а не то, что в нем на самом деле лежит - это мы сегодня посмотрим в виртуальной памяти. То есть кэшу пофиг, что это виртуальный адрес, где сначала какие-то номера страниц, смещения в ней. Он видит адрес, как 64 бита, которые можно в себя отобразить, вот и все. И он интерпретирует их так.</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Политик сохранения в кэш 3, обычно говорят "такой-то" кэш, а не "такая-то" политика сохранения в кэш. Так вот, их 3: полноассоциативный кэш, кэш прямого отображения, множественно-ассоциативный кэш или N-ассоциативный.</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От того, какая политика используется, в кэше по-разному ищется запись по заданному адресу в памяти. Рассмотрим все по порядку.</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p:txBody>
      </p:sp>
      <p:sp>
        <p:nvSpPr>
          <p:cNvPr id="604" name="Google Shape;604;gc9b4df38e8_0_7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9b4df38e8_0_7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Полноассоциативный кэш. Это такой кэш, когда любой адрес памяти может закешироваться в любую кэш-линию. Это кажется самым интуитивным и простым способом, но это не так. Проблема в том, что в таком случае для поиска нужной кэш линии по заданному адресу придется перебрать теги всех кэш линий. Это как поиск полным перебором в массиве. К тому же, это аппаратура - здесь каждая кэш линия имеет свой аппаратный компаратор из транзисторов. Процедура поиска в таком кэше выполняется одновременно на всех линиях, чтобы не проседать в скорости, что делает аппаратуру еще сложнее, а потребление энергии еще больше. Потому такой тип кэшей используется редко и обычно очень малого размера, может десятки линий. При таком типе кеширования, чтобы посчитать от адреса тег его кеш линии, достаточно отрезать последние 6 байт.</a:t>
            </a:r>
            <a:endParaRPr sz="1500">
              <a:solidFill>
                <a:srgbClr val="222222"/>
              </a:solidFill>
              <a:highlight>
                <a:srgbClr val="F5F5F5"/>
              </a:highlight>
              <a:latin typeface="Arial"/>
              <a:ea typeface="Arial"/>
              <a:cs typeface="Arial"/>
              <a:sym typeface="Arial"/>
            </a:endParaRPr>
          </a:p>
        </p:txBody>
      </p:sp>
      <p:sp>
        <p:nvSpPr>
          <p:cNvPr id="625" name="Google Shape;625;gc9b4df38e8_0_7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9b4df38e8_0_13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Кеш прямого отображения. При таком способе каждый адрес имеет строго одну кэш линию, куда он может попасть. Разумеется, в некоторые кэш-линии попадет много адресов, и при возникновении коллизии придется изгонять старую запись, даже если в кэше еще есть свободные линии. Место в кэше считается так же, только тег делится на тег и индекс. По индексу определяется в какую кэш линию класть блок памяти. А тег сохраняется в кэш линии, как и в предыдущем способе кэширования, чтобы понимать, какой адрес туда лег. Этот способ гораздо проще в смысле аппаратуры - компаратор нужен всего один, чтобы сравнить тег в найденной линии с тегом запрошенного адреса. Но он страдает от того, что если доступ в память непоследователен, а с определенным интервалом, то часто будут вытеснения из кэша. Недостатки обоих типов помогает победить их союз.</a:t>
            </a:r>
            <a:endParaRPr sz="1500">
              <a:solidFill>
                <a:srgbClr val="222222"/>
              </a:solidFill>
              <a:highlight>
                <a:srgbClr val="F5F5F5"/>
              </a:highlight>
              <a:latin typeface="Arial"/>
              <a:ea typeface="Arial"/>
              <a:cs typeface="Arial"/>
              <a:sym typeface="Arial"/>
            </a:endParaRPr>
          </a:p>
        </p:txBody>
      </p:sp>
      <p:sp>
        <p:nvSpPr>
          <p:cNvPr id="663" name="Google Shape;663;gc9b4df38e8_0_13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c9b4df38e8_0_13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N-ассоциативный кэш. Он работает так, что каждый адрес отображается сразу на несколько кэш линий, которые описываются одним индексом. Когда приходит время кешировать данные, они кладутся в одну из свободных линий своего индекса. Когда надо искать данные, то в индексе происходит поиск так же, как в ассоциативном кэше. Эта схема сильно проще полноассоциативного кэша, так как нет гигантской схемы из компараторов - компараторы работают в индексах небольшого размера. Он имеет еще плюс в хранении линии - размер тега становится меньше, так как часть от него откусил номер индекса, который не хранится. А значит, больше пользовательских данных в линии. Еще один плюс - в 2-ассоциативном кэше очень просто реализуется политика изгнания LRU - для "возраста" кэш линии хватает всего одного бита, так как его достаточно считать только внутри индекса из 2 линий.</a:t>
            </a:r>
            <a:endParaRPr sz="1500">
              <a:solidFill>
                <a:srgbClr val="222222"/>
              </a:solidFill>
              <a:highlight>
                <a:srgbClr val="F5F5F5"/>
              </a:highlight>
              <a:latin typeface="Arial"/>
              <a:ea typeface="Arial"/>
              <a:cs typeface="Arial"/>
              <a:sym typeface="Arial"/>
            </a:endParaRPr>
          </a:p>
        </p:txBody>
      </p:sp>
      <p:sp>
        <p:nvSpPr>
          <p:cNvPr id="709" name="Google Shape;709;gc9b4df38e8_0_13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c9b4df38e8_0_7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Согласно экспериментам, 2-ассоциативный кэш примерно в два раза лучше прямого кэша по кол-ву промахов, но при этом 4, 8 и большие степени ассоциативности уже не сильно помогают, когда кэш имеет размеры от 10 мегабайт. Потому 2-ассоциативный кэш - самый распространенный.</a:t>
            </a:r>
            <a:endParaRPr sz="1500">
              <a:solidFill>
                <a:srgbClr val="222222"/>
              </a:solidFill>
              <a:highlight>
                <a:srgbClr val="F5F5F5"/>
              </a:highlight>
              <a:latin typeface="Arial"/>
              <a:ea typeface="Arial"/>
              <a:cs typeface="Arial"/>
              <a:sym typeface="Arial"/>
            </a:endParaRPr>
          </a:p>
        </p:txBody>
      </p:sp>
      <p:sp>
        <p:nvSpPr>
          <p:cNvPr id="759" name="Google Shape;759;gc9b4df38e8_0_7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c9b4df38e8_0_7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Так мы разобрались с тем, какие бывают уровни кэшей, и как каждый устроен внутри. Как адреса памяти ложатся на кэш линии. Далее пара слов о кэшировании инструкций. Сперва может быть непонятно, что значит кэширование инструкции? Это же не совсем данные. Да и как мы инструкции в коде "запрашиваем"? Все дело в том, что инструкции все-таки запрашиваются, но только это делает за нас компилятор - кладет нужные инструкции, которые процесс потом скачивает в кэш, да и к тому же инструкция - это не просто код операции в спецификации инструкций процессора. Это еще и кол-во операндов, их типы, где это надо исполнять. Например, это можеть быть инструкция jump, и надо при чтении кода этой инструкции сначала узнать, что у нее один явный аргумент, потом что еще есть неявный, когда jump условный, и лежит он обычно в определенном месте - в каком-то регистре или в ОП. Нужно понять, где это исполнять - прямо на процессоре, или при помощи ALU, или при помощи FPU или еще где. Все эти вещи после декодирования сохраняются в кэше, тоже в кэш линиях.</a:t>
            </a:r>
            <a:endParaRPr sz="1500">
              <a:solidFill>
                <a:srgbClr val="222222"/>
              </a:solidFill>
              <a:highlight>
                <a:srgbClr val="F5F5F5"/>
              </a:highlight>
              <a:latin typeface="Arial"/>
              <a:ea typeface="Arial"/>
              <a:cs typeface="Arial"/>
              <a:sym typeface="Arial"/>
            </a:endParaRPr>
          </a:p>
        </p:txBody>
      </p:sp>
      <p:sp>
        <p:nvSpPr>
          <p:cNvPr id="768" name="Google Shape;768;gc9b4df38e8_0_7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c9b4df38e8_0_8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Инструкции на процессоре выполняются в пайплайне: вытащить инструкцию из памяти как байты, декодировать ее, прочитать аргументы, выполнить. Когда выполняется одна инструкция, процессор старается в то же время уже декодить следующие инструкции и класть их в кэш, а пайплайн потом прочитает их сразу из кэша. Даже если выполнение разветвляется в зависимости от результата текущей инструкции, процессор будет спекулировать и пытаться угадать, куда потом пойдет выполнение: он будет декодить инструкции, в которые скорее всего пойдет исполнение и уже заранее раскладывать их в кэш.</a:t>
            </a:r>
            <a:endParaRPr sz="1500">
              <a:solidFill>
                <a:srgbClr val="222222"/>
              </a:solidFill>
              <a:highlight>
                <a:srgbClr val="F5F5F5"/>
              </a:highlight>
              <a:latin typeface="Arial"/>
              <a:ea typeface="Arial"/>
              <a:cs typeface="Arial"/>
              <a:sym typeface="Arial"/>
            </a:endParaRPr>
          </a:p>
        </p:txBody>
      </p:sp>
      <p:sp>
        <p:nvSpPr>
          <p:cNvPr id="790" name="Google Shape;790;gc9b4df38e8_0_8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c9b4df38e8_0_8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Далее рассмотрим проблемы, возникающие в многопроцессорной и многоядерной архитектуре.</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Когда процессоров много, надо придумать, как они будут делить кэши и будут ли вообще. То же самое про ядра одного процессора. Если кэш будет единым на все процессоры, то 1) его придется вынести с чипа процессора, 2) будет борьба за доступ к кэшу - это все ужасно медленно. Но если кэш будет раздельным, то может случиться так, что в кэшах разных ядер/процессоров окажется одна и та же запись, и один из процессоров ее в кэше поменяет. Что делать, когда второй процессор захочет эту запись прочитать? Если возьмет ее из своего кэша, то прочитает старые данные. Если будет на каждый чих ходить в кеши чужих процессоров, то это еще хуже, чем единый кэш. Лучше пусть процессор ходит в другие кэши лишь иногда. Синхронизированные кэши называются когерентными, cache coherence.</a:t>
            </a:r>
            <a:endParaRPr sz="1500">
              <a:solidFill>
                <a:srgbClr val="222222"/>
              </a:solidFill>
              <a:highlight>
                <a:srgbClr val="F5F5F5"/>
              </a:highlight>
              <a:latin typeface="Arial"/>
              <a:ea typeface="Arial"/>
              <a:cs typeface="Arial"/>
              <a:sym typeface="Arial"/>
            </a:endParaRPr>
          </a:p>
        </p:txBody>
      </p:sp>
      <p:sp>
        <p:nvSpPr>
          <p:cNvPr id="798" name="Google Shape;798;gc9b4df38e8_0_8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c9b4df38e8_0_8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Существует протокол обеспечения когерентности - MESI, по именам состояний кэш линий в этом протоколе. Каждая линия может быть в одном из 4 состояний. Modified - процессор-владелец кэша модифицировал эту линию, но в других кэшах такой линии нет. Exclusive - линия не модифицирована и в других кэшах ее нет. Shared - линия не модифицирована, но может быть в кэшах других процессоров. Invalid - линия испорчена, можно перезаписать на что-нибудь другое.</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На практике это флажки в секции флагов кэш линии. И действия в некоторых состояниях требуют анонса другим процессорам, чтобы они у себя поставили shared, invalid. Для этого на процессоре есть специально выведенные контакты, а тег линии, над которой делается операция, вывешивается на bus. Такая модель сильно ускоряет доступ к разделяемым read-only ресурсам и эксклюзивным. Но все еще страдает при доступе к одной и той же памяти. В многопоточных/процессных программах это все, что связано с синхронизацией (мьютексы, например) и записью в одну память (shared memory, например, через mmap или shmget).</a:t>
            </a:r>
            <a:endParaRPr sz="1500">
              <a:solidFill>
                <a:srgbClr val="222222"/>
              </a:solidFill>
              <a:highlight>
                <a:srgbClr val="F5F5F5"/>
              </a:highlight>
              <a:latin typeface="Arial"/>
              <a:ea typeface="Arial"/>
              <a:cs typeface="Arial"/>
              <a:sym typeface="Arial"/>
            </a:endParaRPr>
          </a:p>
        </p:txBody>
      </p:sp>
      <p:sp>
        <p:nvSpPr>
          <p:cNvPr id="809" name="Google Shape;809;gc9b4df38e8_0_8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c9b4df38e8_0_8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Еще одна весьма неожиданная и нетривиальная проблема, которую процессор уже решить не может - это полностью ответственность программиста: false sharing. Суть в следующем: есть данные, например, структура или ее часть, размер которой меньше кэш линии - это легко, достаточно нескольких интов, указателей. Но часть этих данных используется одним потоком, а часть - другим. Второй поток свои данные меняет, а первый только читает. Что получается? Первому потоку эту кэш линию достаточно загрузить один раз и просто каждый раз ее читать. Второй поток будет эту же кэш линию постоянно портить записями. Когда потоки на разных ядрах, то второй поток будет постоянно инвалидировать кэш первого, согласно MESI. Это может существенно замедлить читающий поток. Чтобы такого не происходило, следует очень аккуратно планировать, как данные делятся между потоками. В описанном случае достаточно разнести эти данные между разными кэш линиями.</a:t>
            </a:r>
            <a:endParaRPr sz="1500">
              <a:solidFill>
                <a:srgbClr val="222222"/>
              </a:solidFill>
              <a:highlight>
                <a:srgbClr val="F5F5F5"/>
              </a:highlight>
              <a:latin typeface="Arial"/>
              <a:ea typeface="Arial"/>
              <a:cs typeface="Arial"/>
              <a:sym typeface="Arial"/>
            </a:endParaRPr>
          </a:p>
        </p:txBody>
      </p:sp>
      <p:sp>
        <p:nvSpPr>
          <p:cNvPr id="817" name="Google Shape;817;gc9b4df38e8_0_8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c9b4df38e8_0_8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p:txBody>
      </p:sp>
      <p:sp>
        <p:nvSpPr>
          <p:cNvPr id="841" name="Google Shape;841;gc9b4df38e8_0_8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c9b4df38e8_0_8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Посмотрим еще одну нашумевшую проблему с кешами - уязвимость Meltdown. Дело в следующем - когда процессор выполняет код в пайплайне, у него на каждом шаге есть какая-нибудь инструкция - они идут на пайплайн подряд. Пока одна получает аргументы, следующая уже декодится. Они идут потоком из кэша и все хорошо, но вот процессор встретил условную операцию, от результата которой зависит, какой код надо исполнять. В процессорах есть аппаратные механизмы предсказания наиболее вероятной ветви исполнения, и суть их в том, что одна или даже обе ветки начинают выполняться, пока условие считается.</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Когда условие выясняется, то либо берется угаданная ветка, уже частично выполненная, либо неверная попытка отбрасывается и считается другая ветка. Это довольно тяжелый сценарий, так как надо грузить в кэш другие инструкции, декодить их и тд. Во время этой угадайки процессор не проверяет права процесса на доступ к памяти. Уже после проверки условия он проверит, можно ли вообще в эту ветку идти и если нет, то выкинет ошибку, которую нам ядро отдаст как segfault. Это и используется в уязвимости.</a:t>
            </a:r>
            <a:endParaRPr sz="1500">
              <a:solidFill>
                <a:srgbClr val="222222"/>
              </a:solidFill>
              <a:highlight>
                <a:srgbClr val="F5F5F5"/>
              </a:highlight>
              <a:latin typeface="Arial"/>
              <a:ea typeface="Arial"/>
              <a:cs typeface="Arial"/>
              <a:sym typeface="Arial"/>
            </a:endParaRPr>
          </a:p>
        </p:txBody>
      </p:sp>
      <p:sp>
        <p:nvSpPr>
          <p:cNvPr id="867" name="Google Shape;867;gc9b4df38e8_0_8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c9b4df38e8_0_8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Уязвимость использует факт того, что SIGSEGV на самом деле не убивает процесс. Этот сигнал, как и любой другой, можно поймать. И в отличие от SIGKILL, даже проигнорировать. Пример на слайде это демонстрирует.</a:t>
            </a:r>
            <a:endParaRPr sz="1500">
              <a:solidFill>
                <a:srgbClr val="222222"/>
              </a:solidFill>
              <a:highlight>
                <a:srgbClr val="F5F5F5"/>
              </a:highlight>
              <a:latin typeface="Arial"/>
              <a:ea typeface="Arial"/>
              <a:cs typeface="Arial"/>
              <a:sym typeface="Arial"/>
            </a:endParaRPr>
          </a:p>
        </p:txBody>
      </p:sp>
      <p:sp>
        <p:nvSpPr>
          <p:cNvPr id="884" name="Google Shape;884;gc9b4df38e8_0_8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c9b4df38e8_0_8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Так через отложенную проверку доступа образовался побочный канал данных. Даже не имея возможности читать данные напрямую, но зная, что они в кэше, их можно получить. Данные здесь - это адреса, которые подняты в адресное пространство пользователя, но недоступны ему. То есть, это память ядра. Получив память ядра, можно получить все. Менять ее будет нельзя, но чтение уже достаточно серьезно.</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Суть атаки в следующем: взломщик заводит большой массив из 256 байт, разнесенных друг от друга на 4096 байт - это гарантирует, что они не попадут ни в какие кэши вместе. Затем взломщик выбирает адрес ядра, который хочет прочитать, делает это в локальную переменную. Затем, используя это значение как индекс в своем массиве, читает свой массив. Ядро попытается его убить еще на стадии чтения своего адреса, но еще раньше процессор успеет спекулятивно выполнить все остальное. И получится, что если значение по запретному адресу было i, то процессор успел поднять в кэш значение из нашего массива с индексом i * 4096. В обработчике исключения взломщик итерируется по своему массиву, замеряя время доступа к каждому элементу. Если к элементу i оказалось сильно отличное в меньшую сторону время доступа, то это и есть значение по запретному адресу.</a:t>
            </a:r>
            <a:endParaRPr sz="1500">
              <a:solidFill>
                <a:srgbClr val="222222"/>
              </a:solidFill>
              <a:highlight>
                <a:srgbClr val="F5F5F5"/>
              </a:highlight>
              <a:latin typeface="Arial"/>
              <a:ea typeface="Arial"/>
              <a:cs typeface="Arial"/>
              <a:sym typeface="Arial"/>
            </a:endParaRPr>
          </a:p>
        </p:txBody>
      </p:sp>
      <p:sp>
        <p:nvSpPr>
          <p:cNvPr id="900" name="Google Shape;900;gc9b4df38e8_0_8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c9b4df38e8_0_8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Действительно ли все эти кэши так нужны? Реально ли они так помогают, особенно эта их многоуровневость. Есть формула, которая позволяет посчитать среднее время доступа, зная процент попаданий в кэш, стоимость доступа к кэшу и к памяти, AAT - Average Access Time.</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AAT = hit_time + (miss_rate * miss_penalty)</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случае применения этой формулы к доступу через кэш/ОП подставляются такие значения:</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AAT = cache_hit_time + cache_miss_rate * ram_access_time</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Допустим ram_access_time - 100ns, L1 cache miss rate - 10%, speed - 1ns, L2 miss</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Clr>
                <a:schemeClr val="dk1"/>
              </a:buClr>
              <a:buSzPts val="1100"/>
              <a:buFont typeface="Arial"/>
              <a:buNone/>
            </a:pPr>
            <a:r>
              <a:rPr lang="ru-RU" sz="1500">
                <a:solidFill>
                  <a:srgbClr val="222222"/>
                </a:solidFill>
                <a:highlight>
                  <a:srgbClr val="F5F5F5"/>
                </a:highlight>
                <a:latin typeface="Arial"/>
                <a:ea typeface="Arial"/>
                <a:cs typeface="Arial"/>
                <a:sym typeface="Arial"/>
              </a:rPr>
              <a:t>rate - 5%, speed - 10ns, L3 cache miss rate - 1%, speed - 50ns.</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Без кэша всегда будет скорость доступа 100ns. Только с кэшем L1 будет так:</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AAT = 1ns + 10% * 100ns = 11ns. С кэшем L2 будет</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AAT = 1ns + 10% * (10ns + 5% * 100ns) = 2.5ns. С кэшем L3 будет</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AAT = 1ns + 10% * (10ns + 5% * (50ns + 1% * 100ns)) = 2.255ns</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Как видно, от изначальных 100ns удалось сократить время доступа в более чем 44 раза. Оценки miss_rate, которые я здесь привел еще довольно пессимистичны - вообще говоря miss_rate даже в L1 может составлять единицы процентов, а дальше уже доли процентов - процессор и его branch predictor, который является отдельным устройством, достаточно умны.</a:t>
            </a:r>
            <a:endParaRPr sz="1500">
              <a:solidFill>
                <a:srgbClr val="222222"/>
              </a:solidFill>
              <a:highlight>
                <a:srgbClr val="F5F5F5"/>
              </a:highlight>
              <a:latin typeface="Arial"/>
              <a:ea typeface="Arial"/>
              <a:cs typeface="Arial"/>
              <a:sym typeface="Arial"/>
            </a:endParaRPr>
          </a:p>
        </p:txBody>
      </p:sp>
      <p:sp>
        <p:nvSpPr>
          <p:cNvPr id="918" name="Google Shape;918;gc9b4df38e8_0_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9b4df38e8_0_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Прошлая лекция была о том, как устроен процесс в видимой пользователю части системы. Мы узнали, что процесс состоит из памяти, поделенной на секции, открытых файлов, связей с IPC, очереди сигналов.</a:t>
            </a:r>
            <a:endParaRPr/>
          </a:p>
        </p:txBody>
      </p:sp>
      <p:sp>
        <p:nvSpPr>
          <p:cNvPr id="237" name="Google Shape;237;gc9b4df38e8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c9b4df38e8_0_16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Потери при неверном попадании в кэш или неверном угадывании ветки выполнения могут быть достаточно серьезны, программа может легко замедлиться на треть и более. Я взял несколько примерных оценок из курса по Углубленному программированию на C++ по тому, сколько ваши ошибки будут стоить: https://gist.github.com/jboner/2841832 Эти данные были актуальны в 2012 году для процессоров порядка 3GHz. Сейчас не сильно много поменялось. Вы можете помочь кэшам, размещая свои данные в одной кэш линии по возможности, если знаете, что они будут использоваться почти всегда вместе. Особенно это актуально для аллокаций сложных нелинейных объектов: матриц или, что встречается гораздо чаще, сложных структур. Посмотрим пример.</a:t>
            </a:r>
            <a:endParaRPr sz="1500">
              <a:solidFill>
                <a:srgbClr val="222222"/>
              </a:solidFill>
              <a:highlight>
                <a:srgbClr val="F5F5F5"/>
              </a:highlight>
              <a:latin typeface="Arial"/>
              <a:ea typeface="Arial"/>
              <a:cs typeface="Arial"/>
              <a:sym typeface="Arial"/>
            </a:endParaRPr>
          </a:p>
        </p:txBody>
      </p:sp>
      <p:sp>
        <p:nvSpPr>
          <p:cNvPr id="931" name="Google Shape;931;gc9b4df38e8_0_16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c9b4df38e8_0_8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&lt;разбор примера 1_compact_struct.c&gt;</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Часто бывает, что структура имеет указатели на другие объекты: строки, прочие структуры. Чтобы улучшить попадание в кэш линию, можно аллоцировать такие структуры одним большим куском памяти, который потом будет размечен на части этой структуры.</a:t>
            </a:r>
            <a:endParaRPr sz="1500">
              <a:solidFill>
                <a:srgbClr val="222222"/>
              </a:solidFill>
              <a:highlight>
                <a:srgbClr val="F5F5F5"/>
              </a:highlight>
              <a:latin typeface="Arial"/>
              <a:ea typeface="Arial"/>
              <a:cs typeface="Arial"/>
              <a:sym typeface="Arial"/>
            </a:endParaRPr>
          </a:p>
        </p:txBody>
      </p:sp>
      <p:sp>
        <p:nvSpPr>
          <p:cNvPr id="939" name="Google Shape;939;gc9b4df38e8_0_8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c9b4df38e8_0_8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Следующий уровень памяти - оперативная. О</a:t>
            </a:r>
            <a:r>
              <a:rPr lang="ru-RU" sz="1500">
                <a:solidFill>
                  <a:srgbClr val="222222"/>
                </a:solidFill>
                <a:highlight>
                  <a:srgbClr val="F5F5F5"/>
                </a:highlight>
                <a:latin typeface="Arial"/>
                <a:ea typeface="Arial"/>
                <a:cs typeface="Arial"/>
                <a:sym typeface="Arial"/>
              </a:rPr>
              <a:t>б</a:t>
            </a:r>
            <a:r>
              <a:rPr lang="ru-RU" sz="1500">
                <a:solidFill>
                  <a:srgbClr val="222222"/>
                </a:solidFill>
                <a:highlight>
                  <a:srgbClr val="F5F5F5"/>
                </a:highlight>
                <a:latin typeface="Arial"/>
                <a:ea typeface="Arial"/>
                <a:cs typeface="Arial"/>
                <a:sym typeface="Arial"/>
              </a:rPr>
              <a:t>ычно это DRAM - Dynamic Random Access Memory. DRAM отличается от SRAM в первую очередь очень простой реализацией - электроцепь состоит из одного транзистора и одного конденсатора. В конденсаторе через заряд определяется ноль или единица. Конденсатор имеет емкость порядков фемто-фарадов, так как он очень мал, а конденсаторов очень много - миллиарды. На таком крошечном конденсаторе помещаются десятки тысяч электронов, и даже несмотря на высокое сопротивление материала конденсатора - тераомы - эти электроны утекают. Причем при каждом чтении значения такой ячейки утекает все больше заряда, что несвойственно SRAM. Из-за этого ячейки DRAM нужно подзаряжать примерно раз в 50-100мс.</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p:txBody>
      </p:sp>
      <p:sp>
        <p:nvSpPr>
          <p:cNvPr id="952" name="Google Shape;952;gc9b4df38e8_0_8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c9b4df38e8_0_8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Но это не то, из-за чего DRAM медленнее SRAM. Причина в том, что конденсатор разряжается/заряжается не мгновенно - на это нужно время. Еще DRAM - это отдельное устройство, а не массивы памяти прямо на CPU, а потому для доступа к ОП нужно использовать шину. У DRAM есть свой контроллер, который принимает адреса, новые значения, возвращает имеющиеся, планирует обновления заряда. Здесь не так много вещей, на которые можно влиять, как в кэшах, а потому достаточно просто это знать и понимать разницу с кэшем.</a:t>
            </a:r>
            <a:endParaRPr sz="1500">
              <a:solidFill>
                <a:srgbClr val="222222"/>
              </a:solidFill>
              <a:highlight>
                <a:srgbClr val="F5F5F5"/>
              </a:highlight>
              <a:latin typeface="Arial"/>
              <a:ea typeface="Arial"/>
              <a:cs typeface="Arial"/>
              <a:sym typeface="Arial"/>
            </a:endParaRPr>
          </a:p>
        </p:txBody>
      </p:sp>
      <p:sp>
        <p:nvSpPr>
          <p:cNvPr id="965" name="Google Shape;965;gc9b4df38e8_0_8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c9b4df38e8_0_8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Следующие по медлительности - диски. Скорость доступа к ним - это от микро до миллисекунд. Здесь ничего особенного - это внешние устройства, со своим контроллером, и они не на мат. плате - тут операции идут через ядро. Дальше поднимемся выше, ближе к программной части компьютера. Там физическая память становится виртуальной с подачи ядра. Зачем? Это то, что я назвал изоляцией на первых лекциях - процессы должны быть изолированы друг от друга и не знать, в какой физической памяти они лежат, как и не знать ее размеры - это и есть виртуализация памяти. Процесс думает, что ему доступно 2^64 байт, но на деле он использует мегабайты-гигабайты кусков адресного пространства. И надо как-то эти куски уметь отображать на физическую память, но не трогать те адреса, которые процесс не использует. И как-то придумать, как быть с тем, что процессов много, а значит одинаковые виртуальные адреса ложатся на разные физ. адреса. Под физическими я имею ввиду здесь и везде далее адреса на блоках ОП. Дисковые адреса - это все ядро и контроллеры дисков.</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p:txBody>
      </p:sp>
      <p:sp>
        <p:nvSpPr>
          <p:cNvPr id="973" name="Google Shape;973;gc9b4df38e8_0_8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c9b4df38e8_0_8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Делается трансляция виртуальных адресов по большей части аппаратно с решением спорных и сложных ситуаций в ядре. Устройство, занимающееся трансляцией, называется MMU - Memory Management Unit.</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p:txBody>
      </p:sp>
      <p:sp>
        <p:nvSpPr>
          <p:cNvPr id="983" name="Google Shape;983;gc9b4df38e8_0_8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c9b4df38e8_0_8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Идея MMU следующая - давайте разобьем виртуальную и физическую память на страницы размером от нескольких килобайт, и будем хранить таблицу, где будет указано, какой виртуальной странице какая физическая соответствует. А теперь будем интерпретировать виртуальный адрес как несколько бит на номер виртуальной страницы и остальное как смещение в странице. В целом, это все, что делает MMU и чего не может действительно быстро делать ядро, программа.</a:t>
            </a:r>
            <a:endParaRPr sz="1500">
              <a:solidFill>
                <a:srgbClr val="222222"/>
              </a:solidFill>
              <a:highlight>
                <a:srgbClr val="F5F5F5"/>
              </a:highlight>
              <a:latin typeface="Arial"/>
              <a:ea typeface="Arial"/>
              <a:cs typeface="Arial"/>
              <a:sym typeface="Arial"/>
            </a:endParaRPr>
          </a:p>
        </p:txBody>
      </p:sp>
      <p:sp>
        <p:nvSpPr>
          <p:cNvPr id="991" name="Google Shape;991;gc9b4df38e8_0_8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c9b4df38e8_0_8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Самая сложная и дорогая часть MMU - таблица страниц. Это как массив, где номер индекса - номер виртуальной страницы, а в элементе массива записана физическая страница. Тут же записаны разные флажки кэша, модифицированности, присутствия в ОП (страница может быть сброшена на диск). Но просто сделать огромную таблицу недостаточно. Рассмотрим пример для понимания сути проблемы. Есть адресное пространство на 32 бита. Страниц будет будет больше миллиона. Сделать такой аппаратный массив можно, но чтобы переход по нему по заданному номеру виртуальной страницы был за единицы тактов, сделать очень сложно и займет много места на площади чипа. А теперь осознаем, что адреса уже давно 64 бита. А теперь еще осознаем, что в системе процессов тысячи, и у каждого нужен свой page table. Такую таблицу страниц поместить в аппаратуру практически нереально. Очевидно, что таблица либо вся, либо частично должна жить в программе, в ядре, а значит в ОП. Но тогда каждое обращение к памяти будет занимать в программе от сотен наносекунд, чтобы сходить в память, а кэши будут забиты адресами страниц вместо данных этих страниц.</a:t>
            </a:r>
            <a:endParaRPr sz="1500">
              <a:solidFill>
                <a:srgbClr val="222222"/>
              </a:solidFill>
              <a:highlight>
                <a:srgbClr val="F5F5F5"/>
              </a:highlight>
              <a:latin typeface="Arial"/>
              <a:ea typeface="Arial"/>
              <a:cs typeface="Arial"/>
              <a:sym typeface="Arial"/>
            </a:endParaRPr>
          </a:p>
        </p:txBody>
      </p:sp>
      <p:sp>
        <p:nvSpPr>
          <p:cNvPr id="1005" name="Google Shape;1005;gc9b4df38e8_0_8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c9b4df38e8_0_10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целом, ничего нового - давайте сделаем кэш. Есть уже кэш для данных и инструкций, так давайте кэш для адресов</a:t>
            </a:r>
            <a:r>
              <a:rPr lang="ru-RU" sz="1500">
                <a:solidFill>
                  <a:srgbClr val="222222"/>
                </a:solidFill>
                <a:highlight>
                  <a:srgbClr val="F5F5F5"/>
                </a:highlight>
                <a:latin typeface="Arial"/>
                <a:ea typeface="Arial"/>
                <a:cs typeface="Arial"/>
                <a:sym typeface="Arial"/>
              </a:rPr>
              <a:t>.</a:t>
            </a:r>
            <a:endParaRPr sz="1100">
              <a:solidFill>
                <a:schemeClr val="dk1"/>
              </a:solidFill>
              <a:latin typeface="Arial"/>
              <a:ea typeface="Arial"/>
              <a:cs typeface="Arial"/>
              <a:sym typeface="Arial"/>
            </a:endParaRPr>
          </a:p>
        </p:txBody>
      </p:sp>
      <p:sp>
        <p:nvSpPr>
          <p:cNvPr id="1032" name="Google Shape;1032;gc9b4df38e8_0_10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c9b4df38e8_0_8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MMU есть такой кэш - TLB, Translation Lookaside Buffer. Это уже не массив, а ассоциативная таблица, где ключ - это номер виртуальной страницы, а значение - номер физической. Размер такой таблицы порядка десятков записей, но если учесть, что каждая запись - это от 4Кб адресов, то уже не так уж мало, 64 записи может быть легко.</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Когда MMU транслирует адрес, он сначала смотрит в TLB. Если там нет, то идет в таблицу страниц, которая в ОП. Поход в ОП звучит снова фигово, но не стоит отчаиваться - процессор, ядро и MMU достаточно сообразительны и страницы могут подгружаться заранее, делать prefetch. В gcc даже есть такая подсказка - __builtin_prefetch.</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TLB - это специальный тип памяти, CAM - Content Addressable Memory. Она устроена как SRAM, но только в ней можно искать по произвольным ключам, а не только по индексу массива. TLB и Page Table как  std::map и std::vector.</a:t>
            </a:r>
            <a:endParaRPr sz="1500">
              <a:solidFill>
                <a:srgbClr val="222222"/>
              </a:solidFill>
              <a:highlight>
                <a:srgbClr val="F5F5F5"/>
              </a:highlight>
              <a:latin typeface="Arial"/>
              <a:ea typeface="Arial"/>
              <a:cs typeface="Arial"/>
              <a:sym typeface="Arial"/>
            </a:endParaRPr>
          </a:p>
        </p:txBody>
      </p:sp>
      <p:sp>
        <p:nvSpPr>
          <p:cNvPr id="1043" name="Google Shape;1043;gc9b4df38e8_0_8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9b4df38e8_0_10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секциях процесс хранит стек, глобальные переменные, кучу, mmap анонимной и файловой памяти вместе с динамическими библиотеками, переменные окружения и параметры командной строки.</a:t>
            </a:r>
            <a:endParaRPr sz="1500">
              <a:solidFill>
                <a:srgbClr val="222222"/>
              </a:solidFill>
              <a:highlight>
                <a:srgbClr val="F5F5F5"/>
              </a:highlight>
              <a:latin typeface="Arial"/>
              <a:ea typeface="Arial"/>
              <a:cs typeface="Arial"/>
              <a:sym typeface="Arial"/>
            </a:endParaRPr>
          </a:p>
        </p:txBody>
      </p:sp>
      <p:sp>
        <p:nvSpPr>
          <p:cNvPr id="259" name="Google Shape;259;gc9b4df38e8_0_10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c9b4df38e8_0_9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Еще таблицы могут быть многоуровневыми. Например, когда адресов 2^64, то это действительно может пригодиться. Суть проста - есть первая таблица, которая ссылается на следующий список таблиц. Бывает, что таблиц аж 3 уровня. Виртуальный адрес тогда делится на 3 части: номер в первой таблице, номер во второй, смещение в физической странице. В целом, этот подход масштабируется достаточно хорошо. Профит в том, что аллоцировать сразу все таблицы не нужно. У каждого процесса свое дерево таблиц, и надо стараться сделать каждое из них как можно меньше. В Linux уровней таблиц три, и называются они page global directory, page middle directory, page table entry.</a:t>
            </a:r>
            <a:endParaRPr sz="1500">
              <a:solidFill>
                <a:srgbClr val="222222"/>
              </a:solidFill>
              <a:highlight>
                <a:srgbClr val="F5F5F5"/>
              </a:highlight>
              <a:latin typeface="Arial"/>
              <a:ea typeface="Arial"/>
              <a:cs typeface="Arial"/>
              <a:sym typeface="Arial"/>
            </a:endParaRPr>
          </a:p>
        </p:txBody>
      </p:sp>
      <p:sp>
        <p:nvSpPr>
          <p:cNvPr id="1086" name="Google Shape;1086;gc9b4df38e8_0_9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c9b4df38e8_0_10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ru-RU" sz="1500">
                <a:solidFill>
                  <a:srgbClr val="222222"/>
                </a:solidFill>
                <a:highlight>
                  <a:srgbClr val="F5F5F5"/>
                </a:highlight>
                <a:latin typeface="Arial"/>
                <a:ea typeface="Arial"/>
                <a:cs typeface="Arial"/>
                <a:sym typeface="Arial"/>
              </a:rPr>
              <a:t>Это все отлично работает, пока процесс 1. Когда процессов много, то и таблиц страниц много. И в разных таблицах одинаковым виртуальным адресам соответствуют разные физические адреса. Но TLB то одна. Как быть? Если ничего не предпринять, то у процессов смешаются страницы.</a:t>
            </a:r>
            <a:endParaRPr sz="1500">
              <a:solidFill>
                <a:srgbClr val="222222"/>
              </a:solidFill>
              <a:highlight>
                <a:srgbClr val="F5F5F5"/>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Решение такое - заводится спец. регистр от 1 до 16 бит для Address Space Identifier - ASID.</a:t>
            </a:r>
            <a:r>
              <a:rPr lang="ru-RU" sz="1500">
                <a:solidFill>
                  <a:srgbClr val="222222"/>
                </a:solidFill>
                <a:highlight>
                  <a:srgbClr val="F5F5F5"/>
                </a:highlight>
                <a:latin typeface="Arial"/>
                <a:ea typeface="Arial"/>
                <a:cs typeface="Arial"/>
                <a:sym typeface="Arial"/>
              </a:rPr>
              <a:t> </a:t>
            </a:r>
            <a:r>
              <a:rPr lang="ru-RU" sz="1500">
                <a:solidFill>
                  <a:srgbClr val="222222"/>
                </a:solidFill>
                <a:highlight>
                  <a:srgbClr val="F5F5F5"/>
                </a:highlight>
                <a:latin typeface="Arial"/>
                <a:ea typeface="Arial"/>
                <a:cs typeface="Arial"/>
                <a:sym typeface="Arial"/>
              </a:rPr>
              <a:t>Это что-то вроде PID, но только у разных процессов так может случиться, то ASID попадет в коллизию. Обычно этого не случается или случается редко, но если случается, то из TLB вытесняются все адреса предыдущего процесса, чтобы новый мог их использовать, не трогая чужую память. Когда процессы переключаются, ядро меняет этот регистр. Может случиться так, что у аппаратуры нет такого регистра - тогда от адреса могут отрезать несколько бит, вплоть до 1-2, хотя это и кажется немного. Когда делается поиск по виртуальному адресу, он всегда префиксуется в таблицах этим ASID.</a:t>
            </a:r>
            <a:endParaRPr sz="1500">
              <a:solidFill>
                <a:srgbClr val="222222"/>
              </a:solidFill>
              <a:highlight>
                <a:srgbClr val="F5F5F5"/>
              </a:highlight>
              <a:latin typeface="Arial"/>
              <a:ea typeface="Arial"/>
              <a:cs typeface="Arial"/>
              <a:sym typeface="Arial"/>
            </a:endParaRPr>
          </a:p>
        </p:txBody>
      </p:sp>
      <p:sp>
        <p:nvSpPr>
          <p:cNvPr id="1151" name="Google Shape;1151;gc9b4df38e8_0_10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c9b4df38e8_0_9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Теперь наконец можно подняться выше, в ядро, и посмотреть, как в нем обрабатываются вещи, которые не может сделать аппаратура. В ядре каждая физическая страница представлена структурой struct page, где указано в общем-то то же, что и в теоретическом описании страниц и в MMU: флаги, политика вытеснения, виртуальный адрес страницы. Получать страницы можно только внутри ядра. Но и в ядре есть свои аллокаторы: там есть две malloc-подобных функции, одна из которых выделяет физически непрерывную память - kmalloc, а другая работает как пользовательский malloc - vmalloc, она выделяет виртуально непрерывную память.</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Page tables, про которые мы говорили, реализованы внутри ядра. Когда какой-то страницы нет в TLB, процессор инициирует прерывание page fault. Ровно так же, как на Copy On Write, на Segmentation Fault - все эти вещи происходят, когда процессор натыкается на что-то достаточно сложное, чтобы не уметь разбираться с этим аппаратно. Когда в TLB нет страницы, ядро говорит, откуда ее загружать.</a:t>
            </a:r>
            <a:endParaRPr sz="1500">
              <a:solidFill>
                <a:srgbClr val="222222"/>
              </a:solidFill>
              <a:highlight>
                <a:srgbClr val="F5F5F5"/>
              </a:highlight>
              <a:latin typeface="Arial"/>
              <a:ea typeface="Arial"/>
              <a:cs typeface="Arial"/>
              <a:sym typeface="Arial"/>
            </a:endParaRPr>
          </a:p>
        </p:txBody>
      </p:sp>
      <p:sp>
        <p:nvSpPr>
          <p:cNvPr id="1161" name="Google Shape;1161;gc9b4df38e8_0_9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c9b4df38e8_0_9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Ядро имеет свое адресное пространство, тоже виртуальное, и оно не пересекается с адресами каких-либо процессов. У ядра зарезервирована часть виртуальных адресов. Это такой диапазон или диапазоны адресов, которые видны во всех процессах, но ни один из них не имеет права на прямой доступ туда. Это как раз те адреса, на которые была совершена атака Meltdown. На 32-битных системах ядро жило в адресах 0xc0000000 - 0xffffffff. В каждом процессе были его собственные 3Гб виртуальной памяти и 1Гб ядерной.</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Причем что сделало атаку Meltdown возможной, это не то, что адреса просто зарезервированы, а то, что память за этими адресами была физически подключена к каждому процессу, как будто на них сделали mmap. Это было нужно затем, чтобы побороться с потерями в TLB и в IDT при системных вызовах и других обращениях к ядру. Получалось, что страницы ядра из TLB практически не пропадали из-за переключений, разве что вытеснялись другими страницами. Если бы адресов там не было, то при переключении контекста надо менять ASID.</a:t>
            </a:r>
            <a:endParaRPr sz="1500">
              <a:solidFill>
                <a:srgbClr val="222222"/>
              </a:solidFill>
              <a:highlight>
                <a:srgbClr val="F5F5F5"/>
              </a:highlight>
              <a:latin typeface="Arial"/>
              <a:ea typeface="Arial"/>
              <a:cs typeface="Arial"/>
              <a:sym typeface="Arial"/>
            </a:endParaRPr>
          </a:p>
        </p:txBody>
      </p:sp>
      <p:sp>
        <p:nvSpPr>
          <p:cNvPr id="1173" name="Google Shape;1173;gc9b4df38e8_0_9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c9b4df38e8_0_9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Раз уж заговорили про 32 бита, у этой архитектуры есть еще одна проблема, которая уже не чинится патчем. Поскольку память ядра виртуально была ограничена 1Гб, то в нем резервировали чуть больше сотни мегабайт на крайний случай - эта виртуальная память не была замаплена ни ядром, ни процессами пользователя. И только если случалось, что ядру надо сделать какую-то работу с памятью, а ее не хватает в оставшихся 800 с чем-то мегабайт, эти 100 мегабайт заначки доставались, мапились/анмапились сколько понадобится на физическую память и снова пряталась. Эта память называлась high memory, а вся остальная - low memory. Исток этой проблемы в том, что физической памяти может быть больше, чем возможно замапить виртуальной. Потом адреса стали 64 бита и проблема пропала - памяти стало хватать с лихвой и всем. Понятие high memory кануло в лету.</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p:txBody>
      </p:sp>
      <p:sp>
        <p:nvSpPr>
          <p:cNvPr id="1197" name="Google Shape;1197;gc9b4df38e8_0_9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c9b4df38e8_0_9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Но появились новые вызовы - атаки, которые используют информацию о том, в каких адресах ядро живет, как устроены его внутренние структуры. Для борьбы с этим ядро стало подсаживаться в случайный диапазон адресов, который выбирался при старте ОС - эта штука называется KASLR - kernel address-space layout randomization, что усложнило жизнь взломщикам. Одна из атак: https://www.exploit-db.com/exploits/15285/. Суть в том, что в ядре был баг, что одна из функций сокетов, что-то копирующая между памятью ядра и пользователя, не проверяла привелегии, из-за чего можно было получить привелегии рута по меньшей мере, или свалить ядро, удалить оттуда что-то.</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Затем появилась атака Meltdown, которой можно было прочитать ядро, и тогда сделали патч KAISER - kernel address isolation to have side-channels efficiently removed. Он удалил большую часть адресов ядра из user space, оставив только некоторые безобидные вещи вроде таблиц сисколлов. Тогда и упал перф процессоров, поскольку TLB при переключениях контекста стал страдать. Вообще, этот патч не новый, и на 32-битных системах он почти фича, так как позволяет ядру перестать ютиться в 1Гб, а в user space использовать все 4Гб.</a:t>
            </a:r>
            <a:endParaRPr sz="1500">
              <a:solidFill>
                <a:srgbClr val="222222"/>
              </a:solidFill>
              <a:highlight>
                <a:srgbClr val="F5F5F5"/>
              </a:highlight>
              <a:latin typeface="Arial"/>
              <a:ea typeface="Arial"/>
              <a:cs typeface="Arial"/>
              <a:sym typeface="Arial"/>
            </a:endParaRPr>
          </a:p>
        </p:txBody>
      </p:sp>
      <p:sp>
        <p:nvSpPr>
          <p:cNvPr id="1205" name="Google Shape;1205;gc9b4df38e8_0_9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c9b4df38e8_0_9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В пространстве пользователя от нас скрыто это все. Нет доступа к физической памяти (хотя можно написать модуль для ядра, который будет рассказывать физические адреса), нельзя читать ядерные адреса, явно отправлять что-то в кэш. Но можно помогать ядру и процессору. Для этого надо аккуратно писать код, а еще есть команды помощники: __builtin_prefetch, __builtin_expect, madvice.</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100">
                <a:solidFill>
                  <a:schemeClr val="dk1"/>
                </a:solidFill>
                <a:latin typeface="Arial"/>
                <a:ea typeface="Arial"/>
                <a:cs typeface="Arial"/>
                <a:sym typeface="Arial"/>
              </a:rPr>
              <a:t>https://gcc.gnu.org/onlinedocs/gcc/Other-Builtins.html</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Получить память можно только виртуальную - этим и занимаются вызовы mmap, brk, alloca, malloc. Мы уже смотрели mmap - это довольно гибкая штука для выделения большой виртуальной анонимной памяти, или замапленной на файл. Brk - реликт для расширения кучи, alloca - расширение gcc, которое позволяет расширять стек до первого return. Но что malloc? Мы довольно долго его обходили, и лишь кратко узнали, что он может позвать mmap, а может brk, а может ничего из этого и вернуть что-то старое. Причем на brk он идет, когда памяти просят немного (до 64Мб), а в mmap - когда много. В обоих случаях malloc получает от ядра куски памяти большого размера и как-то ее переиспользует. Как?</a:t>
            </a:r>
            <a:endParaRPr sz="1500">
              <a:solidFill>
                <a:srgbClr val="222222"/>
              </a:solidFill>
              <a:highlight>
                <a:srgbClr val="F5F5F5"/>
              </a:highlight>
              <a:latin typeface="Arial"/>
              <a:ea typeface="Arial"/>
              <a:cs typeface="Arial"/>
              <a:sym typeface="Arial"/>
            </a:endParaRPr>
          </a:p>
        </p:txBody>
      </p:sp>
      <p:sp>
        <p:nvSpPr>
          <p:cNvPr id="1212" name="Google Shape;1212;gc9b4df38e8_0_9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c9b4df38e8_0_9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Для этого он использует slab аллокатор. Это когда большие области памяти размечают на области поменьше фиксированного размера. Выглядит довольно просто: есть бакеты, в каждом память разбита на блоки одинакового размера. От 8 байт до десятков мегабайт. Бакеты от 8 до 512 идут с интервалом в 8 байт, а потом начинают удваиваться. Чем меньше размер блока в бакете, тем больше там блоков. Внутри бакета блоки являются элементами списка. Свободные связаны списком, чтобы быстро занимать место только что отданного блока. Занятые связаны затем, чтобы при освобождении блока он мог объединиться с соседом, если тот тоже свободен - это уменьшает фрагментацию, блоки сами объединяются по возможности.</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100">
              <a:solidFill>
                <a:schemeClr val="dk1"/>
              </a:solidFill>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Когда пользователь просит память, malloc округляет размер до ближайшего сверху бакета, и ищет начиная с этого бакета свободный блок. В заголовке блока записаны его размер, ссылки на соседей. Realloc - это когда берется блок, в его заголовке смотрится, не влезает ли сюда новый размер? Например, если пользователь выделил 520 байт, а потом сделал realloc на 1000, то можно использовать текущий блок и дальше. Если не влезает в текущий, то можно попробовать объединить со следующим соседом.</a:t>
            </a:r>
            <a:endParaRPr sz="1500">
              <a:solidFill>
                <a:srgbClr val="222222"/>
              </a:solidFill>
              <a:highlight>
                <a:srgbClr val="F5F5F5"/>
              </a:highlight>
              <a:latin typeface="Arial"/>
              <a:ea typeface="Arial"/>
              <a:cs typeface="Arial"/>
              <a:sym typeface="Arial"/>
            </a:endParaRPr>
          </a:p>
        </p:txBody>
      </p:sp>
      <p:sp>
        <p:nvSpPr>
          <p:cNvPr id="1222" name="Google Shape;1222;gc9b4df38e8_0_9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c9b4df38e8_0_9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Какие еще есть аллокаторы кроме malloc, которые используют brk и mmap? А то malloc выглядит не шибко умным, и так оно и есть. Это лишь стандартная реализация из GNU libc. jemalloc - аллокатор от Facebook. Работает примерно как malloc, но больше упор на индивидуальную работу с потоками - потоки не все вместе делят один большой источник памяти, а делятся на группы, у каждой из которых своя независимая куча памяти. В результате уменьшается конкуренция за доступ к ресурсу.</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tcmalloc - примерно то же самое, но от Google. В нем у каждого потока своя куча.</a:t>
            </a:r>
            <a:endParaRPr sz="1500">
              <a:solidFill>
                <a:srgbClr val="222222"/>
              </a:solidFill>
              <a:highlight>
                <a:srgbClr val="F5F5F5"/>
              </a:highlight>
              <a:latin typeface="Arial"/>
              <a:ea typeface="Arial"/>
              <a:cs typeface="Arial"/>
              <a:sym typeface="Arial"/>
            </a:endParaRPr>
          </a:p>
        </p:txBody>
      </p:sp>
      <p:sp>
        <p:nvSpPr>
          <p:cNvPr id="1232" name="Google Shape;1232;gc9b4df38e8_0_9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c9b4df3857_0_4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ru-RU"/>
              <a:t>Ссылка на код - https://github.com/tarantool/sysprog/tree/master/tasks/1</a:t>
            </a:r>
            <a:endParaRPr/>
          </a:p>
        </p:txBody>
      </p:sp>
      <p:sp>
        <p:nvSpPr>
          <p:cNvPr id="1239" name="Google Shape;1239;gc9b4df3857_0_4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9b4df38e8_0_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Оказалось, что файловые дескрипторы процесс создает на каждый open, и они могут как делиться между процессами, так и быть разными. Например, на fork() новый процесс будет ссылаться на те же файловые дескрипторы, что и родитель, что позволяет сделать pipe.</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80" name="Google Shape;280;gc9b4df38e8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1" name="Google Shape;125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c9b4df38e8_0_1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gc9b4df38e8_0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9b4df3857_0_2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17780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На этой лекции мы углубимся в понятие памяти, как процесса, так и вообще, вплоть до физической. Узнаем про уровни памяти, про кэши, призванные ускорить доступ к ней. Посмотрим, как ядро управляет памятью, и как это же делает пространство пользователя - я имею ввиду аллокаторы вроде malloc, они могут лишь изредка обращаться к ядру.</a:t>
            </a:r>
            <a:endParaRPr/>
          </a:p>
        </p:txBody>
      </p:sp>
      <p:sp>
        <p:nvSpPr>
          <p:cNvPr id="291" name="Google Shape;291;gc9b4df3857_0_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9b4df38e8_0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Память в любой системе представлена множеством устройств, которые можно иерархически расположить в следующую пирамиду: регистры, кэш, упорядоченный по уровням, оперативная память, флеш диски, магнитные диски, магнитные ленты. Сверху вниз падает скорость, но растет объем.</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97" name="Google Shape;297;gc9b4df38e8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c9b4df38e8_0_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rPr lang="ru-RU" sz="1500">
                <a:solidFill>
                  <a:srgbClr val="222222"/>
                </a:solidFill>
                <a:highlight>
                  <a:srgbClr val="F5F5F5"/>
                </a:highlight>
                <a:latin typeface="Arial"/>
                <a:ea typeface="Arial"/>
                <a:cs typeface="Arial"/>
                <a:sym typeface="Arial"/>
              </a:rPr>
              <a:t>Регистры - это самая быстрая и простая память. Но есть проблемы с тем, чтобы просто взять и хранить все на регистрах. Во-первых, они прямо на процессоре, а потому увеличение их количества будет усложнять схему процессора и его стоимость. Во-вторых, они запаяны. Их нельзя добавить/убрать после сборки процессора.</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None/>
            </a:pPr>
            <a:r>
              <a:t/>
            </a:r>
            <a:endParaRPr sz="1500">
              <a:solidFill>
                <a:srgbClr val="222222"/>
              </a:solidFill>
              <a:highlight>
                <a:srgbClr val="F5F5F5"/>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313" name="Google Shape;313;gc9b4df38e8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4.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0.png"/><Relationship Id="rId4"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5.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лист">
  <p:cSld name="Титульный лист">
    <p:bg>
      <p:bgPr>
        <a:solidFill>
          <a:srgbClr val="F5F6F6"/>
        </a:solidFill>
      </p:bgPr>
    </p:bg>
    <p:spTree>
      <p:nvGrpSpPr>
        <p:cNvPr id="7" name="Shape 7"/>
        <p:cNvGrpSpPr/>
        <p:nvPr/>
      </p:nvGrpSpPr>
      <p:grpSpPr>
        <a:xfrm>
          <a:off x="0" y="0"/>
          <a:ext cx="0" cy="0"/>
          <a:chOff x="0" y="0"/>
          <a:chExt cx="0" cy="0"/>
        </a:xfrm>
      </p:grpSpPr>
      <p:pic>
        <p:nvPicPr>
          <p:cNvPr descr="Рисунок 720" id="8" name="Google Shape;8;p2"/>
          <p:cNvPicPr preferRelativeResize="0"/>
          <p:nvPr/>
        </p:nvPicPr>
        <p:blipFill rotWithShape="1">
          <a:blip r:embed="rId2">
            <a:alphaModFix/>
          </a:blip>
          <a:srcRect b="65080" l="54788" r="38529" t="2981"/>
          <a:stretch/>
        </p:blipFill>
        <p:spPr>
          <a:xfrm rot="10800000">
            <a:off x="0" y="2400300"/>
            <a:ext cx="921952" cy="4457700"/>
          </a:xfrm>
          <a:prstGeom prst="rect">
            <a:avLst/>
          </a:prstGeom>
          <a:noFill/>
          <a:ln>
            <a:noFill/>
          </a:ln>
        </p:spPr>
      </p:pic>
      <p:sp>
        <p:nvSpPr>
          <p:cNvPr id="9" name="Google Shape;9;p2"/>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0" name="Google Shape;10;p2"/>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1" name="Google Shape;11;p2"/>
          <p:cNvGrpSpPr/>
          <p:nvPr/>
        </p:nvGrpSpPr>
        <p:grpSpPr>
          <a:xfrm rot="5400000">
            <a:off x="5183375" y="7380108"/>
            <a:ext cx="947872" cy="1802676"/>
            <a:chOff x="-20056" y="0"/>
            <a:chExt cx="947872" cy="1802676"/>
          </a:xfrm>
        </p:grpSpPr>
        <p:grpSp>
          <p:nvGrpSpPr>
            <p:cNvPr id="12" name="Google Shape;12;p2"/>
            <p:cNvGrpSpPr/>
            <p:nvPr/>
          </p:nvGrpSpPr>
          <p:grpSpPr>
            <a:xfrm>
              <a:off x="-20056" y="0"/>
              <a:ext cx="934913" cy="914400"/>
              <a:chOff x="12069729" y="-1340127"/>
              <a:chExt cx="934913" cy="914400"/>
            </a:xfrm>
          </p:grpSpPr>
          <p:cxnSp>
            <p:nvCxnSpPr>
              <p:cNvPr id="13" name="Google Shape;13;p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4" name="Google Shape;14;p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5" name="Google Shape;15;p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 name="Google Shape;16;p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7" name="Google Shape;17;p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 name="Google Shape;18;p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9" name="Google Shape;19;p2"/>
            <p:cNvGrpSpPr/>
            <p:nvPr/>
          </p:nvGrpSpPr>
          <p:grpSpPr>
            <a:xfrm>
              <a:off x="-7097" y="888276"/>
              <a:ext cx="934913" cy="914400"/>
              <a:chOff x="12069729" y="-1340127"/>
              <a:chExt cx="934913" cy="914400"/>
            </a:xfrm>
          </p:grpSpPr>
          <p:cxnSp>
            <p:nvCxnSpPr>
              <p:cNvPr id="20" name="Google Shape;20;p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1" name="Google Shape;21;p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2" name="Google Shape;22;p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3" name="Google Shape;23;p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4" name="Google Shape;24;p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5" name="Google Shape;25;p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26" name="Google Shape;26;p2"/>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sp>
        <p:nvSpPr>
          <p:cNvPr id="27" name="Google Shape;27;p2"/>
          <p:cNvSpPr txBox="1"/>
          <p:nvPr>
            <p:ph idx="3" type="body"/>
          </p:nvPr>
        </p:nvSpPr>
        <p:spPr>
          <a:xfrm>
            <a:off x="1651826" y="5925324"/>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8" name="Google Shape;28;p2"/>
          <p:cNvSpPr/>
          <p:nvPr/>
        </p:nvSpPr>
        <p:spPr>
          <a:xfrm>
            <a:off x="0" y="-62771"/>
            <a:ext cx="3412671" cy="1878885"/>
          </a:xfrm>
          <a:prstGeom prst="rect">
            <a:avLst/>
          </a:prstGeom>
          <a:solidFill>
            <a:srgbClr val="FB2938"/>
          </a:solidFill>
          <a:ln cap="flat" cmpd="sng" w="127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id="29" name="Google Shape;29;p2"/>
          <p:cNvPicPr preferRelativeResize="0"/>
          <p:nvPr/>
        </p:nvPicPr>
        <p:blipFill rotWithShape="1">
          <a:blip r:embed="rId4">
            <a:alphaModFix/>
          </a:blip>
          <a:srcRect b="0" l="0" r="0" t="0"/>
          <a:stretch/>
        </p:blipFill>
        <p:spPr>
          <a:xfrm>
            <a:off x="315598" y="276960"/>
            <a:ext cx="2296973" cy="12794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лист">
  <p:cSld name="1_Титульный лист">
    <p:bg>
      <p:bgPr>
        <a:solidFill>
          <a:srgbClr val="F5F6F6"/>
        </a:solidFill>
      </p:bgPr>
    </p:bg>
    <p:spTree>
      <p:nvGrpSpPr>
        <p:cNvPr id="89" name="Shape 89"/>
        <p:cNvGrpSpPr/>
        <p:nvPr/>
      </p:nvGrpSpPr>
      <p:grpSpPr>
        <a:xfrm>
          <a:off x="0" y="0"/>
          <a:ext cx="0" cy="0"/>
          <a:chOff x="0" y="0"/>
          <a:chExt cx="0" cy="0"/>
        </a:xfrm>
      </p:grpSpPr>
      <p:pic>
        <p:nvPicPr>
          <p:cNvPr id="90" name="Google Shape;90;p11"/>
          <p:cNvPicPr preferRelativeResize="0"/>
          <p:nvPr/>
        </p:nvPicPr>
        <p:blipFill rotWithShape="1">
          <a:blip r:embed="rId2">
            <a:alphaModFix/>
          </a:blip>
          <a:srcRect b="0" l="0" r="0" t="0"/>
          <a:stretch/>
        </p:blipFill>
        <p:spPr>
          <a:xfrm>
            <a:off x="6330050" y="1034349"/>
            <a:ext cx="7703507" cy="6858000"/>
          </a:xfrm>
          <a:prstGeom prst="rect">
            <a:avLst/>
          </a:prstGeom>
          <a:noFill/>
          <a:ln>
            <a:noFill/>
          </a:ln>
        </p:spPr>
      </p:pic>
      <p:pic>
        <p:nvPicPr>
          <p:cNvPr descr="Рисунок 720" id="91" name="Google Shape;91;p11"/>
          <p:cNvPicPr preferRelativeResize="0"/>
          <p:nvPr/>
        </p:nvPicPr>
        <p:blipFill rotWithShape="1">
          <a:blip r:embed="rId3">
            <a:alphaModFix/>
          </a:blip>
          <a:srcRect b="65080" l="54788" r="38529" t="2981"/>
          <a:stretch/>
        </p:blipFill>
        <p:spPr>
          <a:xfrm rot="10800000">
            <a:off x="-280867" y="3102803"/>
            <a:ext cx="921952" cy="4365282"/>
          </a:xfrm>
          <a:prstGeom prst="rect">
            <a:avLst/>
          </a:prstGeom>
          <a:noFill/>
          <a:ln>
            <a:noFill/>
          </a:ln>
        </p:spPr>
      </p:pic>
      <p:grpSp>
        <p:nvGrpSpPr>
          <p:cNvPr id="92" name="Google Shape;92;p11"/>
          <p:cNvGrpSpPr/>
          <p:nvPr/>
        </p:nvGrpSpPr>
        <p:grpSpPr>
          <a:xfrm rot="5400000">
            <a:off x="5183375" y="7380108"/>
            <a:ext cx="947872" cy="1802676"/>
            <a:chOff x="-20056" y="0"/>
            <a:chExt cx="947872" cy="1802676"/>
          </a:xfrm>
        </p:grpSpPr>
        <p:grpSp>
          <p:nvGrpSpPr>
            <p:cNvPr id="93" name="Google Shape;93;p11"/>
            <p:cNvGrpSpPr/>
            <p:nvPr/>
          </p:nvGrpSpPr>
          <p:grpSpPr>
            <a:xfrm>
              <a:off x="-20056" y="0"/>
              <a:ext cx="934913" cy="914400"/>
              <a:chOff x="12069729" y="-1340127"/>
              <a:chExt cx="934913" cy="914400"/>
            </a:xfrm>
          </p:grpSpPr>
          <p:cxnSp>
            <p:nvCxnSpPr>
              <p:cNvPr id="94" name="Google Shape;94;p11"/>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95" name="Google Shape;95;p11"/>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96" name="Google Shape;96;p11"/>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97" name="Google Shape;97;p11"/>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98" name="Google Shape;98;p11"/>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99" name="Google Shape;99;p11"/>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00" name="Google Shape;100;p11"/>
            <p:cNvGrpSpPr/>
            <p:nvPr/>
          </p:nvGrpSpPr>
          <p:grpSpPr>
            <a:xfrm>
              <a:off x="-7097" y="888276"/>
              <a:ext cx="934913" cy="914400"/>
              <a:chOff x="12069729" y="-1340127"/>
              <a:chExt cx="934913" cy="914400"/>
            </a:xfrm>
          </p:grpSpPr>
          <p:cxnSp>
            <p:nvCxnSpPr>
              <p:cNvPr id="101" name="Google Shape;101;p11"/>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02" name="Google Shape;102;p11"/>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03" name="Google Shape;103;p11"/>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04" name="Google Shape;104;p11"/>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05" name="Google Shape;105;p11"/>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06" name="Google Shape;106;p11"/>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sp>
        <p:nvSpPr>
          <p:cNvPr id="107" name="Google Shape;107;p11"/>
          <p:cNvSpPr txBox="1"/>
          <p:nvPr/>
        </p:nvSpPr>
        <p:spPr>
          <a:xfrm>
            <a:off x="817872" y="2922101"/>
            <a:ext cx="4473661" cy="7576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000000"/>
                </a:solidFill>
                <a:latin typeface="Proxima Nova"/>
                <a:ea typeface="Proxima Nova"/>
                <a:cs typeface="Proxima Nova"/>
                <a:sym typeface="Proxima Nova"/>
              </a:rPr>
              <a:t>СПАСИБО</a:t>
            </a:r>
            <a:endParaRPr/>
          </a:p>
        </p:txBody>
      </p:sp>
      <p:sp>
        <p:nvSpPr>
          <p:cNvPr id="108" name="Google Shape;108;p11"/>
          <p:cNvSpPr txBox="1"/>
          <p:nvPr/>
        </p:nvSpPr>
        <p:spPr>
          <a:xfrm>
            <a:off x="830483" y="3685902"/>
            <a:ext cx="5984655" cy="17692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000000"/>
                </a:solidFill>
                <a:latin typeface="Proxima Nova"/>
                <a:ea typeface="Proxima Nova"/>
                <a:cs typeface="Proxima Nova"/>
                <a:sym typeface="Proxima Nova"/>
              </a:rPr>
              <a:t>ЗА ВНИМАНИЕ</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Титульный лист">
  <p:cSld name="6_Титульный лист">
    <p:bg>
      <p:bgPr>
        <a:solidFill>
          <a:srgbClr val="F5F6F6"/>
        </a:solidFill>
      </p:bgPr>
    </p:bg>
    <p:spTree>
      <p:nvGrpSpPr>
        <p:cNvPr id="109" name="Shape 109"/>
        <p:cNvGrpSpPr/>
        <p:nvPr/>
      </p:nvGrpSpPr>
      <p:grpSpPr>
        <a:xfrm>
          <a:off x="0" y="0"/>
          <a:ext cx="0" cy="0"/>
          <a:chOff x="0" y="0"/>
          <a:chExt cx="0" cy="0"/>
        </a:xfrm>
      </p:grpSpPr>
      <p:pic>
        <p:nvPicPr>
          <p:cNvPr descr="Рисунок 720" id="110" name="Google Shape;110;p12"/>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11" name="Google Shape;111;p12"/>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12" name="Google Shape;112;p12"/>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13" name="Google Shape;113;p12"/>
          <p:cNvGrpSpPr/>
          <p:nvPr/>
        </p:nvGrpSpPr>
        <p:grpSpPr>
          <a:xfrm rot="5400000">
            <a:off x="5183375" y="7380108"/>
            <a:ext cx="947872" cy="1802676"/>
            <a:chOff x="-20056" y="0"/>
            <a:chExt cx="947872" cy="1802676"/>
          </a:xfrm>
        </p:grpSpPr>
        <p:grpSp>
          <p:nvGrpSpPr>
            <p:cNvPr id="114" name="Google Shape;114;p12"/>
            <p:cNvGrpSpPr/>
            <p:nvPr/>
          </p:nvGrpSpPr>
          <p:grpSpPr>
            <a:xfrm>
              <a:off x="-20056" y="0"/>
              <a:ext cx="934913" cy="914400"/>
              <a:chOff x="12069729" y="-1340127"/>
              <a:chExt cx="934913" cy="914400"/>
            </a:xfrm>
          </p:grpSpPr>
          <p:cxnSp>
            <p:nvCxnSpPr>
              <p:cNvPr id="115" name="Google Shape;115;p1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16" name="Google Shape;116;p1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17" name="Google Shape;117;p1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18" name="Google Shape;118;p1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19" name="Google Shape;119;p1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0" name="Google Shape;120;p1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21" name="Google Shape;121;p12"/>
            <p:cNvGrpSpPr/>
            <p:nvPr/>
          </p:nvGrpSpPr>
          <p:grpSpPr>
            <a:xfrm>
              <a:off x="-7097" y="888276"/>
              <a:ext cx="934913" cy="914400"/>
              <a:chOff x="12069729" y="-1340127"/>
              <a:chExt cx="934913" cy="914400"/>
            </a:xfrm>
          </p:grpSpPr>
          <p:cxnSp>
            <p:nvCxnSpPr>
              <p:cNvPr id="122" name="Google Shape;122;p1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23" name="Google Shape;123;p1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4" name="Google Shape;124;p1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25" name="Google Shape;125;p1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26" name="Google Shape;126;p1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7" name="Google Shape;127;p1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28" name="Google Shape;128;p12"/>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pic>
        <p:nvPicPr>
          <p:cNvPr id="129" name="Google Shape;129;p12"/>
          <p:cNvPicPr preferRelativeResize="0"/>
          <p:nvPr/>
        </p:nvPicPr>
        <p:blipFill rotWithShape="1">
          <a:blip r:embed="rId4">
            <a:alphaModFix/>
          </a:blip>
          <a:srcRect b="0" l="0" r="0" t="0"/>
          <a:stretch/>
        </p:blipFill>
        <p:spPr>
          <a:xfrm>
            <a:off x="1651826" y="2074137"/>
            <a:ext cx="3225649" cy="707163"/>
          </a:xfrm>
          <a:prstGeom prst="rect">
            <a:avLst/>
          </a:prstGeom>
          <a:noFill/>
          <a:ln>
            <a:noFill/>
          </a:ln>
        </p:spPr>
      </p:pic>
    </p:spTree>
  </p:cSld>
  <p:clrMapOvr>
    <a:masterClrMapping/>
  </p:clrMapOvr>
  <p:extLst>
    <p:ext uri="{DCECCB84-F9BA-43D5-87BE-67443E8EF086}">
      <p15:sldGuideLst>
        <p15:guide id="1" orient="horz" pos="1752">
          <p15:clr>
            <a:srgbClr val="FBAE40"/>
          </p15:clr>
        </p15:guide>
        <p15:guide id="2" pos="10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Титульный лист">
  <p:cSld name="5_Титульный лист">
    <p:bg>
      <p:bgPr>
        <a:solidFill>
          <a:srgbClr val="F5F6F6"/>
        </a:solidFill>
      </p:bgPr>
    </p:bg>
    <p:spTree>
      <p:nvGrpSpPr>
        <p:cNvPr id="130" name="Shape 130"/>
        <p:cNvGrpSpPr/>
        <p:nvPr/>
      </p:nvGrpSpPr>
      <p:grpSpPr>
        <a:xfrm>
          <a:off x="0" y="0"/>
          <a:ext cx="0" cy="0"/>
          <a:chOff x="0" y="0"/>
          <a:chExt cx="0" cy="0"/>
        </a:xfrm>
      </p:grpSpPr>
      <p:pic>
        <p:nvPicPr>
          <p:cNvPr descr="Рисунок 720" id="131" name="Google Shape;131;p13"/>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32" name="Google Shape;132;p13"/>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33" name="Google Shape;133;p13"/>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id="134" name="Google Shape;134;p13"/>
          <p:cNvPicPr preferRelativeResize="0"/>
          <p:nvPr/>
        </p:nvPicPr>
        <p:blipFill rotWithShape="1">
          <a:blip r:embed="rId3">
            <a:alphaModFix/>
          </a:blip>
          <a:srcRect b="0" l="0" r="0" t="0"/>
          <a:stretch/>
        </p:blipFill>
        <p:spPr>
          <a:xfrm>
            <a:off x="1651826" y="2497249"/>
            <a:ext cx="2565332" cy="301298"/>
          </a:xfrm>
          <a:prstGeom prst="rect">
            <a:avLst/>
          </a:prstGeom>
          <a:noFill/>
          <a:ln>
            <a:noFill/>
          </a:ln>
        </p:spPr>
      </p:pic>
      <p:grpSp>
        <p:nvGrpSpPr>
          <p:cNvPr id="135" name="Google Shape;135;p13"/>
          <p:cNvGrpSpPr/>
          <p:nvPr/>
        </p:nvGrpSpPr>
        <p:grpSpPr>
          <a:xfrm rot="5400000">
            <a:off x="5183375" y="7380108"/>
            <a:ext cx="947872" cy="1802676"/>
            <a:chOff x="-20056" y="0"/>
            <a:chExt cx="947872" cy="1802676"/>
          </a:xfrm>
        </p:grpSpPr>
        <p:grpSp>
          <p:nvGrpSpPr>
            <p:cNvPr id="136" name="Google Shape;136;p13"/>
            <p:cNvGrpSpPr/>
            <p:nvPr/>
          </p:nvGrpSpPr>
          <p:grpSpPr>
            <a:xfrm>
              <a:off x="-20056" y="0"/>
              <a:ext cx="934913" cy="914400"/>
              <a:chOff x="12069729" y="-1340127"/>
              <a:chExt cx="934913" cy="914400"/>
            </a:xfrm>
          </p:grpSpPr>
          <p:cxnSp>
            <p:nvCxnSpPr>
              <p:cNvPr id="137" name="Google Shape;137;p1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38" name="Google Shape;138;p1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39" name="Google Shape;139;p1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40" name="Google Shape;140;p1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41" name="Google Shape;141;p1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2" name="Google Shape;142;p1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43" name="Google Shape;143;p13"/>
            <p:cNvGrpSpPr/>
            <p:nvPr/>
          </p:nvGrpSpPr>
          <p:grpSpPr>
            <a:xfrm>
              <a:off x="-7097" y="888276"/>
              <a:ext cx="934913" cy="914400"/>
              <a:chOff x="12069729" y="-1340127"/>
              <a:chExt cx="934913" cy="914400"/>
            </a:xfrm>
          </p:grpSpPr>
          <p:cxnSp>
            <p:nvCxnSpPr>
              <p:cNvPr id="144" name="Google Shape;144;p1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45" name="Google Shape;145;p1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6" name="Google Shape;146;p1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47" name="Google Shape;147;p1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48" name="Google Shape;148;p1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9" name="Google Shape;149;p1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50" name="Google Shape;150;p13"/>
          <p:cNvPicPr preferRelativeResize="0"/>
          <p:nvPr/>
        </p:nvPicPr>
        <p:blipFill rotWithShape="1">
          <a:blip r:embed="rId4">
            <a:alphaModFix/>
          </a:blip>
          <a:srcRect b="0" l="0" r="0" t="0"/>
          <a:stretch/>
        </p:blipFill>
        <p:spPr>
          <a:xfrm>
            <a:off x="6602729" y="1568834"/>
            <a:ext cx="5589271" cy="6858000"/>
          </a:xfrm>
          <a:prstGeom prst="rect">
            <a:avLst/>
          </a:prstGeom>
          <a:noFill/>
          <a:ln>
            <a:noFill/>
          </a:ln>
        </p:spPr>
      </p:pic>
      <p:sp>
        <p:nvSpPr>
          <p:cNvPr id="151" name="Google Shape;151;p13"/>
          <p:cNvSpPr txBox="1"/>
          <p:nvPr>
            <p:ph idx="3" type="body"/>
          </p:nvPr>
        </p:nvSpPr>
        <p:spPr>
          <a:xfrm>
            <a:off x="1651826" y="5925324"/>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Титульный лист">
  <p:cSld name="3_Титульный лист">
    <p:bg>
      <p:bgPr>
        <a:solidFill>
          <a:srgbClr val="F5F6F6"/>
        </a:solidFill>
      </p:bgPr>
    </p:bg>
    <p:spTree>
      <p:nvGrpSpPr>
        <p:cNvPr id="152" name="Shape 152"/>
        <p:cNvGrpSpPr/>
        <p:nvPr/>
      </p:nvGrpSpPr>
      <p:grpSpPr>
        <a:xfrm>
          <a:off x="0" y="0"/>
          <a:ext cx="0" cy="0"/>
          <a:chOff x="0" y="0"/>
          <a:chExt cx="0" cy="0"/>
        </a:xfrm>
      </p:grpSpPr>
      <p:pic>
        <p:nvPicPr>
          <p:cNvPr descr="Рисунок 720" id="153" name="Google Shape;153;p14"/>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54" name="Google Shape;154;p14"/>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55" name="Google Shape;155;p14"/>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56" name="Google Shape;156;p14"/>
          <p:cNvGrpSpPr/>
          <p:nvPr/>
        </p:nvGrpSpPr>
        <p:grpSpPr>
          <a:xfrm rot="5400000">
            <a:off x="5183375" y="7380108"/>
            <a:ext cx="947872" cy="1802676"/>
            <a:chOff x="-20056" y="0"/>
            <a:chExt cx="947872" cy="1802676"/>
          </a:xfrm>
        </p:grpSpPr>
        <p:grpSp>
          <p:nvGrpSpPr>
            <p:cNvPr id="157" name="Google Shape;157;p14"/>
            <p:cNvGrpSpPr/>
            <p:nvPr/>
          </p:nvGrpSpPr>
          <p:grpSpPr>
            <a:xfrm>
              <a:off x="-20056" y="0"/>
              <a:ext cx="934913" cy="914400"/>
              <a:chOff x="12069729" y="-1340127"/>
              <a:chExt cx="934913" cy="914400"/>
            </a:xfrm>
          </p:grpSpPr>
          <p:cxnSp>
            <p:nvCxnSpPr>
              <p:cNvPr id="158" name="Google Shape;158;p14"/>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59" name="Google Shape;159;p14"/>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0" name="Google Shape;160;p14"/>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1" name="Google Shape;161;p14"/>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62" name="Google Shape;162;p14"/>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3" name="Google Shape;163;p14"/>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64" name="Google Shape;164;p14"/>
            <p:cNvGrpSpPr/>
            <p:nvPr/>
          </p:nvGrpSpPr>
          <p:grpSpPr>
            <a:xfrm>
              <a:off x="-7097" y="888276"/>
              <a:ext cx="934913" cy="914400"/>
              <a:chOff x="12069729" y="-1340127"/>
              <a:chExt cx="934913" cy="914400"/>
            </a:xfrm>
          </p:grpSpPr>
          <p:cxnSp>
            <p:nvCxnSpPr>
              <p:cNvPr id="165" name="Google Shape;165;p14"/>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66" name="Google Shape;166;p14"/>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7" name="Google Shape;167;p14"/>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8" name="Google Shape;168;p14"/>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69" name="Google Shape;169;p14"/>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70" name="Google Shape;170;p14"/>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71" name="Google Shape;171;p14"/>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pic>
        <p:nvPicPr>
          <p:cNvPr id="172" name="Google Shape;172;p14"/>
          <p:cNvPicPr preferRelativeResize="0"/>
          <p:nvPr/>
        </p:nvPicPr>
        <p:blipFill rotWithShape="1">
          <a:blip r:embed="rId4">
            <a:alphaModFix/>
          </a:blip>
          <a:srcRect b="0" l="0" r="0" t="0"/>
          <a:stretch/>
        </p:blipFill>
        <p:spPr>
          <a:xfrm>
            <a:off x="1651826" y="2532889"/>
            <a:ext cx="2255993" cy="286511"/>
          </a:xfrm>
          <a:prstGeom prst="rect">
            <a:avLst/>
          </a:prstGeom>
          <a:noFill/>
          <a:ln>
            <a:noFill/>
          </a:ln>
        </p:spPr>
      </p:pic>
    </p:spTree>
  </p:cSld>
  <p:clrMapOvr>
    <a:masterClrMapping/>
  </p:clrMapOvr>
  <p:extLst>
    <p:ext uri="{DCECCB84-F9BA-43D5-87BE-67443E8EF086}">
      <p15:sldGuideLst>
        <p15:guide id="1" orient="horz" pos="1776">
          <p15:clr>
            <a:srgbClr val="FBAE40"/>
          </p15:clr>
        </p15:guide>
        <p15:guide id="2" orient="horz" pos="1560">
          <p15:clr>
            <a:srgbClr val="FBAE40"/>
          </p15:clr>
        </p15:guide>
        <p15:guide id="3" pos="2664">
          <p15:clr>
            <a:srgbClr val="FBAE40"/>
          </p15:clr>
        </p15:guide>
        <p15:guide id="4" pos="10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Титульный лист">
  <p:cSld name="4_Титульный лист">
    <p:bg>
      <p:bgPr>
        <a:solidFill>
          <a:srgbClr val="F5F6F6"/>
        </a:solidFill>
      </p:bgPr>
    </p:bg>
    <p:spTree>
      <p:nvGrpSpPr>
        <p:cNvPr id="173" name="Shape 173"/>
        <p:cNvGrpSpPr/>
        <p:nvPr/>
      </p:nvGrpSpPr>
      <p:grpSpPr>
        <a:xfrm>
          <a:off x="0" y="0"/>
          <a:ext cx="0" cy="0"/>
          <a:chOff x="0" y="0"/>
          <a:chExt cx="0" cy="0"/>
        </a:xfrm>
      </p:grpSpPr>
      <p:sp>
        <p:nvSpPr>
          <p:cNvPr id="174" name="Google Shape;174;p15"/>
          <p:cNvSpPr txBox="1"/>
          <p:nvPr>
            <p:ph idx="1" type="body"/>
          </p:nvPr>
        </p:nvSpPr>
        <p:spPr>
          <a:xfrm>
            <a:off x="5469372"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75" name="Google Shape;175;p15"/>
          <p:cNvSpPr txBox="1"/>
          <p:nvPr>
            <p:ph idx="2" type="body"/>
          </p:nvPr>
        </p:nvSpPr>
        <p:spPr>
          <a:xfrm>
            <a:off x="5469372"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76" name="Google Shape;176;p15"/>
          <p:cNvGrpSpPr/>
          <p:nvPr/>
        </p:nvGrpSpPr>
        <p:grpSpPr>
          <a:xfrm rot="5400000">
            <a:off x="5183375" y="7380108"/>
            <a:ext cx="947872" cy="1802676"/>
            <a:chOff x="-20056" y="0"/>
            <a:chExt cx="947872" cy="1802676"/>
          </a:xfrm>
        </p:grpSpPr>
        <p:grpSp>
          <p:nvGrpSpPr>
            <p:cNvPr id="177" name="Google Shape;177;p15"/>
            <p:cNvGrpSpPr/>
            <p:nvPr/>
          </p:nvGrpSpPr>
          <p:grpSpPr>
            <a:xfrm>
              <a:off x="-20056" y="0"/>
              <a:ext cx="934913" cy="914400"/>
              <a:chOff x="12069729" y="-1340127"/>
              <a:chExt cx="934913" cy="914400"/>
            </a:xfrm>
          </p:grpSpPr>
          <p:cxnSp>
            <p:nvCxnSpPr>
              <p:cNvPr id="178" name="Google Shape;178;p15"/>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79" name="Google Shape;179;p15"/>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0" name="Google Shape;180;p15"/>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81" name="Google Shape;181;p15"/>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82" name="Google Shape;182;p15"/>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3" name="Google Shape;183;p15"/>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84" name="Google Shape;184;p15"/>
            <p:cNvGrpSpPr/>
            <p:nvPr/>
          </p:nvGrpSpPr>
          <p:grpSpPr>
            <a:xfrm>
              <a:off x="-7097" y="888276"/>
              <a:ext cx="934913" cy="914400"/>
              <a:chOff x="12069729" y="-1340127"/>
              <a:chExt cx="934913" cy="914400"/>
            </a:xfrm>
          </p:grpSpPr>
          <p:cxnSp>
            <p:nvCxnSpPr>
              <p:cNvPr id="185" name="Google Shape;185;p15"/>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86" name="Google Shape;186;p15"/>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7" name="Google Shape;187;p15"/>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88" name="Google Shape;188;p15"/>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89" name="Google Shape;189;p15"/>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90" name="Google Shape;190;p15"/>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91" name="Google Shape;191;p15"/>
          <p:cNvPicPr preferRelativeResize="0"/>
          <p:nvPr/>
        </p:nvPicPr>
        <p:blipFill rotWithShape="1">
          <a:blip r:embed="rId2">
            <a:alphaModFix/>
          </a:blip>
          <a:srcRect b="0" l="0" r="0" t="0"/>
          <a:stretch/>
        </p:blipFill>
        <p:spPr>
          <a:xfrm>
            <a:off x="5453187" y="2416919"/>
            <a:ext cx="1841486" cy="419097"/>
          </a:xfrm>
          <a:prstGeom prst="rect">
            <a:avLst/>
          </a:prstGeom>
          <a:noFill/>
          <a:ln>
            <a:noFill/>
          </a:ln>
        </p:spPr>
      </p:pic>
      <p:pic>
        <p:nvPicPr>
          <p:cNvPr descr="Рисунок 720" id="192" name="Google Shape;192;p15"/>
          <p:cNvPicPr preferRelativeResize="0"/>
          <p:nvPr/>
        </p:nvPicPr>
        <p:blipFill rotWithShape="1">
          <a:blip r:embed="rId3">
            <a:alphaModFix/>
          </a:blip>
          <a:srcRect b="65080" l="54788" r="38529" t="2981"/>
          <a:stretch/>
        </p:blipFill>
        <p:spPr>
          <a:xfrm rot="10800000">
            <a:off x="11270047" y="2492718"/>
            <a:ext cx="921952" cy="4365282"/>
          </a:xfrm>
          <a:prstGeom prst="rect">
            <a:avLst/>
          </a:prstGeom>
          <a:noFill/>
          <a:ln>
            <a:noFill/>
          </a:ln>
        </p:spPr>
      </p:pic>
      <p:pic>
        <p:nvPicPr>
          <p:cNvPr id="193" name="Google Shape;193;p15"/>
          <p:cNvPicPr preferRelativeResize="0"/>
          <p:nvPr/>
        </p:nvPicPr>
        <p:blipFill rotWithShape="1">
          <a:blip r:embed="rId4">
            <a:alphaModFix/>
          </a:blip>
          <a:srcRect b="0" l="0" r="0" t="0"/>
          <a:stretch/>
        </p:blipFill>
        <p:spPr>
          <a:xfrm rot="-241090">
            <a:off x="278202" y="2345788"/>
            <a:ext cx="5049832" cy="41804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Титульный лист">
  <p:cSld name="2_Титульный лист">
    <p:bg>
      <p:bgPr>
        <a:solidFill>
          <a:srgbClr val="F5F6F6"/>
        </a:solidFill>
      </p:bgPr>
    </p:bg>
    <p:spTree>
      <p:nvGrpSpPr>
        <p:cNvPr id="194" name="Shape 194"/>
        <p:cNvGrpSpPr/>
        <p:nvPr/>
      </p:nvGrpSpPr>
      <p:grpSpPr>
        <a:xfrm>
          <a:off x="0" y="0"/>
          <a:ext cx="0" cy="0"/>
          <a:chOff x="0" y="0"/>
          <a:chExt cx="0" cy="0"/>
        </a:xfrm>
      </p:grpSpPr>
      <p:pic>
        <p:nvPicPr>
          <p:cNvPr descr="Рисунок 720" id="195" name="Google Shape;195;p16"/>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96" name="Google Shape;196;p16"/>
          <p:cNvSpPr txBox="1"/>
          <p:nvPr>
            <p:ph idx="1" type="body"/>
          </p:nvPr>
        </p:nvSpPr>
        <p:spPr>
          <a:xfrm>
            <a:off x="1436693"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97" name="Google Shape;197;p16"/>
          <p:cNvSpPr txBox="1"/>
          <p:nvPr>
            <p:ph idx="2" type="body"/>
          </p:nvPr>
        </p:nvSpPr>
        <p:spPr>
          <a:xfrm>
            <a:off x="1436693"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98" name="Google Shape;198;p16"/>
          <p:cNvGrpSpPr/>
          <p:nvPr/>
        </p:nvGrpSpPr>
        <p:grpSpPr>
          <a:xfrm rot="5400000">
            <a:off x="5183375" y="7380108"/>
            <a:ext cx="947872" cy="1802676"/>
            <a:chOff x="-20056" y="0"/>
            <a:chExt cx="947872" cy="1802676"/>
          </a:xfrm>
        </p:grpSpPr>
        <p:grpSp>
          <p:nvGrpSpPr>
            <p:cNvPr id="199" name="Google Shape;199;p16"/>
            <p:cNvGrpSpPr/>
            <p:nvPr/>
          </p:nvGrpSpPr>
          <p:grpSpPr>
            <a:xfrm>
              <a:off x="-20056" y="0"/>
              <a:ext cx="934913" cy="914400"/>
              <a:chOff x="12069729" y="-1340127"/>
              <a:chExt cx="934913" cy="914400"/>
            </a:xfrm>
          </p:grpSpPr>
          <p:cxnSp>
            <p:nvCxnSpPr>
              <p:cNvPr id="200" name="Google Shape;200;p16"/>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01" name="Google Shape;201;p16"/>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2" name="Google Shape;202;p16"/>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03" name="Google Shape;203;p16"/>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04" name="Google Shape;204;p16"/>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5" name="Google Shape;205;p16"/>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206" name="Google Shape;206;p16"/>
            <p:cNvGrpSpPr/>
            <p:nvPr/>
          </p:nvGrpSpPr>
          <p:grpSpPr>
            <a:xfrm>
              <a:off x="-7097" y="888276"/>
              <a:ext cx="934913" cy="914400"/>
              <a:chOff x="12069729" y="-1340127"/>
              <a:chExt cx="934913" cy="914400"/>
            </a:xfrm>
          </p:grpSpPr>
          <p:cxnSp>
            <p:nvCxnSpPr>
              <p:cNvPr id="207" name="Google Shape;207;p16"/>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08" name="Google Shape;208;p16"/>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9" name="Google Shape;209;p16"/>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10" name="Google Shape;210;p16"/>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11" name="Google Shape;211;p16"/>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12" name="Google Shape;212;p16"/>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213" name="Google Shape;213;p16"/>
          <p:cNvPicPr preferRelativeResize="0"/>
          <p:nvPr/>
        </p:nvPicPr>
        <p:blipFill rotWithShape="1">
          <a:blip r:embed="rId3">
            <a:alphaModFix/>
          </a:blip>
          <a:srcRect b="0" l="0" r="0" t="0"/>
          <a:stretch/>
        </p:blipFill>
        <p:spPr>
          <a:xfrm>
            <a:off x="1436693" y="2500827"/>
            <a:ext cx="1473146" cy="190493"/>
          </a:xfrm>
          <a:prstGeom prst="rect">
            <a:avLst/>
          </a:prstGeom>
          <a:noFill/>
          <a:ln>
            <a:noFill/>
          </a:ln>
        </p:spPr>
      </p:pic>
      <p:sp>
        <p:nvSpPr>
          <p:cNvPr id="214" name="Google Shape;214;p16"/>
          <p:cNvSpPr/>
          <p:nvPr/>
        </p:nvSpPr>
        <p:spPr>
          <a:xfrm>
            <a:off x="7452501" y="938437"/>
            <a:ext cx="5279923" cy="6165180"/>
          </a:xfrm>
          <a:custGeom>
            <a:rect b="b" l="l" r="r" t="t"/>
            <a:pathLst>
              <a:path extrusionOk="0" h="5751871" w="4925961">
                <a:moveTo>
                  <a:pt x="1327355" y="5722374"/>
                </a:moveTo>
                <a:lnTo>
                  <a:pt x="855406" y="4277032"/>
                </a:lnTo>
                <a:lnTo>
                  <a:pt x="0" y="4218039"/>
                </a:lnTo>
                <a:lnTo>
                  <a:pt x="530942" y="2094271"/>
                </a:lnTo>
                <a:lnTo>
                  <a:pt x="1032387" y="1681316"/>
                </a:lnTo>
                <a:lnTo>
                  <a:pt x="1504335" y="265471"/>
                </a:lnTo>
                <a:lnTo>
                  <a:pt x="2448232" y="0"/>
                </a:lnTo>
                <a:lnTo>
                  <a:pt x="2949677" y="560439"/>
                </a:lnTo>
                <a:lnTo>
                  <a:pt x="2890684" y="1740310"/>
                </a:lnTo>
                <a:lnTo>
                  <a:pt x="4925961" y="1710813"/>
                </a:lnTo>
                <a:lnTo>
                  <a:pt x="4483509" y="3598606"/>
                </a:lnTo>
                <a:lnTo>
                  <a:pt x="3628103" y="4070555"/>
                </a:lnTo>
                <a:lnTo>
                  <a:pt x="4041058" y="5751871"/>
                </a:lnTo>
                <a:lnTo>
                  <a:pt x="1327355" y="5722374"/>
                </a:lnTo>
                <a:close/>
              </a:path>
            </a:pathLst>
          </a:custGeom>
          <a:solidFill>
            <a:srgbClr val="FB293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id="215" name="Google Shape;215;p16"/>
          <p:cNvPicPr preferRelativeResize="0"/>
          <p:nvPr/>
        </p:nvPicPr>
        <p:blipFill rotWithShape="1">
          <a:blip r:embed="rId4">
            <a:alphaModFix/>
          </a:blip>
          <a:srcRect b="44234" l="23254" r="22897" t="0"/>
          <a:stretch/>
        </p:blipFill>
        <p:spPr>
          <a:xfrm>
            <a:off x="7698701" y="351845"/>
            <a:ext cx="4572390" cy="650615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p:cSld name="Пустой слайд">
    <p:spTree>
      <p:nvGrpSpPr>
        <p:cNvPr id="216" name="Shape 2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Слайд №1.1 Стандартный">
  <p:cSld name="1_Слайд №1.1 Стандартный">
    <p:spTree>
      <p:nvGrpSpPr>
        <p:cNvPr id="30" name="Shape 30"/>
        <p:cNvGrpSpPr/>
        <p:nvPr/>
      </p:nvGrpSpPr>
      <p:grpSpPr>
        <a:xfrm>
          <a:off x="0" y="0"/>
          <a:ext cx="0" cy="0"/>
          <a:chOff x="0" y="0"/>
          <a:chExt cx="0" cy="0"/>
        </a:xfrm>
      </p:grpSpPr>
      <p:sp>
        <p:nvSpPr>
          <p:cNvPr id="31" name="Google Shape;31;p3"/>
          <p:cNvSpPr/>
          <p:nvPr/>
        </p:nvSpPr>
        <p:spPr>
          <a:xfrm>
            <a:off x="0" y="0"/>
            <a:ext cx="5403273" cy="6876000"/>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32" name="Google Shape;32;p3"/>
          <p:cNvSpPr txBox="1"/>
          <p:nvPr>
            <p:ph idx="1" type="body"/>
          </p:nvPr>
        </p:nvSpPr>
        <p:spPr>
          <a:xfrm>
            <a:off x="6510338" y="996950"/>
            <a:ext cx="4699000" cy="4864100"/>
          </a:xfrm>
          <a:prstGeom prst="rect">
            <a:avLst/>
          </a:prstGeom>
          <a:noFill/>
          <a:ln>
            <a:noFill/>
          </a:ln>
        </p:spPr>
        <p:txBody>
          <a:bodyPr anchorCtr="0" anchor="ctr"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Proxima Nova"/>
              <a:buAutoNum type="arabicPeriod"/>
              <a:defRPr b="0" i="0" sz="1800" u="none" cap="none" strike="noStrike">
                <a:solidFill>
                  <a:schemeClr val="dk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33" name="Google Shape;33;p3"/>
          <p:cNvCxnSpPr/>
          <p:nvPr/>
        </p:nvCxnSpPr>
        <p:spPr>
          <a:xfrm>
            <a:off x="982569" y="2687597"/>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34" name="Google Shape;34;p3"/>
          <p:cNvSpPr txBox="1"/>
          <p:nvPr>
            <p:ph idx="2" type="body"/>
          </p:nvPr>
        </p:nvSpPr>
        <p:spPr>
          <a:xfrm>
            <a:off x="982569" y="3151476"/>
            <a:ext cx="3458465"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35" name="Google Shape;35;p3"/>
          <p:cNvPicPr preferRelativeResize="0"/>
          <p:nvPr/>
        </p:nvPicPr>
        <p:blipFill rotWithShape="1">
          <a:blip r:embed="rId2">
            <a:alphaModFix/>
          </a:blip>
          <a:srcRect b="73299" l="54787" r="34192" t="15578"/>
          <a:stretch/>
        </p:blipFill>
        <p:spPr>
          <a:xfrm rot="5400000">
            <a:off x="4530437" y="5989425"/>
            <a:ext cx="872836" cy="8728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1.1 Стандартный">
  <p:cSld name="Слайд №1.1 Стандартный">
    <p:spTree>
      <p:nvGrpSpPr>
        <p:cNvPr id="36" name="Shape 36"/>
        <p:cNvGrpSpPr/>
        <p:nvPr/>
      </p:nvGrpSpPr>
      <p:grpSpPr>
        <a:xfrm>
          <a:off x="0" y="0"/>
          <a:ext cx="0" cy="0"/>
          <a:chOff x="0" y="0"/>
          <a:chExt cx="0" cy="0"/>
        </a:xfrm>
      </p:grpSpPr>
      <p:sp>
        <p:nvSpPr>
          <p:cNvPr id="37" name="Google Shape;37;p4"/>
          <p:cNvSpPr/>
          <p:nvPr/>
        </p:nvSpPr>
        <p:spPr>
          <a:xfrm>
            <a:off x="0" y="-108488"/>
            <a:ext cx="3626603" cy="6966488"/>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descr="Рисунок 720" id="38" name="Google Shape;38;p4"/>
          <p:cNvPicPr preferRelativeResize="0"/>
          <p:nvPr/>
        </p:nvPicPr>
        <p:blipFill rotWithShape="1">
          <a:blip r:embed="rId2">
            <a:alphaModFix/>
          </a:blip>
          <a:srcRect b="73299" l="54787" r="34192" t="15578"/>
          <a:stretch/>
        </p:blipFill>
        <p:spPr>
          <a:xfrm rot="5400000">
            <a:off x="0" y="0"/>
            <a:ext cx="677333" cy="677333"/>
          </a:xfrm>
          <a:prstGeom prst="rect">
            <a:avLst/>
          </a:prstGeom>
          <a:noFill/>
          <a:ln>
            <a:noFill/>
          </a:ln>
        </p:spPr>
      </p:pic>
      <p:pic>
        <p:nvPicPr>
          <p:cNvPr id="39" name="Google Shape;39;p4"/>
          <p:cNvPicPr preferRelativeResize="0"/>
          <p:nvPr/>
        </p:nvPicPr>
        <p:blipFill rotWithShape="1">
          <a:blip r:embed="rId3">
            <a:alphaModFix/>
          </a:blip>
          <a:srcRect b="2442" l="0" r="0" t="0"/>
          <a:stretch/>
        </p:blipFill>
        <p:spPr>
          <a:xfrm>
            <a:off x="650271" y="1499219"/>
            <a:ext cx="5928851" cy="2833262"/>
          </a:xfrm>
          <a:prstGeom prst="rect">
            <a:avLst/>
          </a:prstGeom>
          <a:noFill/>
          <a:ln>
            <a:noFill/>
          </a:ln>
        </p:spPr>
      </p:pic>
      <p:pic>
        <p:nvPicPr>
          <p:cNvPr id="40" name="Google Shape;40;p4"/>
          <p:cNvPicPr preferRelativeResize="0"/>
          <p:nvPr/>
        </p:nvPicPr>
        <p:blipFill rotWithShape="1">
          <a:blip r:embed="rId4">
            <a:alphaModFix/>
          </a:blip>
          <a:srcRect b="0" l="0" r="0" t="0"/>
          <a:stretch/>
        </p:blipFill>
        <p:spPr>
          <a:xfrm>
            <a:off x="215858" y="1126409"/>
            <a:ext cx="6837007" cy="5939411"/>
          </a:xfrm>
          <a:prstGeom prst="rect">
            <a:avLst/>
          </a:prstGeom>
          <a:noFill/>
          <a:ln>
            <a:noFill/>
          </a:ln>
        </p:spPr>
      </p:pic>
      <p:cxnSp>
        <p:nvCxnSpPr>
          <p:cNvPr id="41" name="Google Shape;41;p4"/>
          <p:cNvCxnSpPr/>
          <p:nvPr/>
        </p:nvCxnSpPr>
        <p:spPr>
          <a:xfrm>
            <a:off x="7487278" y="1532524"/>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42" name="Google Shape;42;p4"/>
          <p:cNvSpPr txBox="1"/>
          <p:nvPr>
            <p:ph idx="1" type="body"/>
          </p:nvPr>
        </p:nvSpPr>
        <p:spPr>
          <a:xfrm>
            <a:off x="7487278" y="3766046"/>
            <a:ext cx="3458465" cy="268085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3" name="Google Shape;43;p4"/>
          <p:cNvSpPr txBox="1"/>
          <p:nvPr>
            <p:ph idx="2" type="body"/>
          </p:nvPr>
        </p:nvSpPr>
        <p:spPr>
          <a:xfrm>
            <a:off x="7487278" y="1996403"/>
            <a:ext cx="3458465"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4" name="Google Shape;44;p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1.2 Стандартный с подзаголовком">
  <p:cSld name="Слайд №1.2 Стандартный с подзаголовком">
    <p:bg>
      <p:bgPr>
        <a:solidFill>
          <a:srgbClr val="F5F6F6"/>
        </a:solidFill>
      </p:bgPr>
    </p:bg>
    <p:spTree>
      <p:nvGrpSpPr>
        <p:cNvPr id="45"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b="19954" l="0" r="0" t="14761"/>
          <a:stretch/>
        </p:blipFill>
        <p:spPr>
          <a:xfrm>
            <a:off x="0" y="0"/>
            <a:ext cx="6737684" cy="6858000"/>
          </a:xfrm>
          <a:prstGeom prst="rect">
            <a:avLst/>
          </a:prstGeom>
          <a:noFill/>
          <a:ln>
            <a:noFill/>
          </a:ln>
        </p:spPr>
      </p:pic>
      <p:sp>
        <p:nvSpPr>
          <p:cNvPr id="47" name="Google Shape;47;p5"/>
          <p:cNvSpPr txBox="1"/>
          <p:nvPr>
            <p:ph idx="1" type="body"/>
          </p:nvPr>
        </p:nvSpPr>
        <p:spPr>
          <a:xfrm>
            <a:off x="6095999" y="4589895"/>
            <a:ext cx="4866511" cy="123568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8" name="Google Shape;48;p5"/>
          <p:cNvSpPr txBox="1"/>
          <p:nvPr>
            <p:ph idx="2" type="body"/>
          </p:nvPr>
        </p:nvSpPr>
        <p:spPr>
          <a:xfrm>
            <a:off x="6096000" y="2976620"/>
            <a:ext cx="4866511" cy="13680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4000"/>
              <a:buFont typeface="Arial"/>
              <a:buNone/>
              <a:defRPr b="1" i="0" sz="40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49" name="Google Shape;49;p5"/>
          <p:cNvPicPr preferRelativeResize="0"/>
          <p:nvPr/>
        </p:nvPicPr>
        <p:blipFill rotWithShape="1">
          <a:blip r:embed="rId3">
            <a:alphaModFix/>
          </a:blip>
          <a:srcRect b="34187" l="67073" r="26243" t="10701"/>
          <a:stretch/>
        </p:blipFill>
        <p:spPr>
          <a:xfrm rot="-5400000">
            <a:off x="8770924" y="-2674922"/>
            <a:ext cx="746154" cy="6096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2.2 Разворот слева">
  <p:cSld name="Слайд №2.2 Разворот слева">
    <p:spTree>
      <p:nvGrpSpPr>
        <p:cNvPr id="50" name="Shape 50"/>
        <p:cNvGrpSpPr/>
        <p:nvPr/>
      </p:nvGrpSpPr>
      <p:grpSpPr>
        <a:xfrm>
          <a:off x="0" y="0"/>
          <a:ext cx="0" cy="0"/>
          <a:chOff x="0" y="0"/>
          <a:chExt cx="0" cy="0"/>
        </a:xfrm>
      </p:grpSpPr>
      <p:sp>
        <p:nvSpPr>
          <p:cNvPr id="51" name="Google Shape;51;p6"/>
          <p:cNvSpPr/>
          <p:nvPr/>
        </p:nvSpPr>
        <p:spPr>
          <a:xfrm>
            <a:off x="5435600" y="1673"/>
            <a:ext cx="6756400" cy="3442614"/>
          </a:xfrm>
          <a:prstGeom prst="rect">
            <a:avLst/>
          </a:prstGeom>
          <a:solidFill>
            <a:srgbClr val="E5E8E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52" name="Google Shape;52;p6"/>
          <p:cNvSpPr/>
          <p:nvPr/>
        </p:nvSpPr>
        <p:spPr>
          <a:xfrm>
            <a:off x="5435600" y="3413712"/>
            <a:ext cx="6756400" cy="3442614"/>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53" name="Google Shape;53;p6"/>
          <p:cNvSpPr txBox="1"/>
          <p:nvPr>
            <p:ph idx="1" type="body"/>
          </p:nvPr>
        </p:nvSpPr>
        <p:spPr>
          <a:xfrm>
            <a:off x="982570" y="2941866"/>
            <a:ext cx="3709352"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54" name="Google Shape;54;p6"/>
          <p:cNvCxnSpPr/>
          <p:nvPr/>
        </p:nvCxnSpPr>
        <p:spPr>
          <a:xfrm>
            <a:off x="982569" y="2477987"/>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55" name="Google Shape;55;p6"/>
          <p:cNvPicPr preferRelativeResize="0"/>
          <p:nvPr/>
        </p:nvPicPr>
        <p:blipFill rotWithShape="1">
          <a:blip r:embed="rId2">
            <a:alphaModFix/>
          </a:blip>
          <a:srcRect b="65080" l="54788" r="38529" t="2981"/>
          <a:stretch/>
        </p:blipFill>
        <p:spPr>
          <a:xfrm>
            <a:off x="-181526" y="1866635"/>
            <a:ext cx="621794" cy="2944088"/>
          </a:xfrm>
          <a:prstGeom prst="rect">
            <a:avLst/>
          </a:prstGeom>
          <a:noFill/>
          <a:ln>
            <a:noFill/>
          </a:ln>
        </p:spPr>
      </p:pic>
      <p:sp>
        <p:nvSpPr>
          <p:cNvPr id="56" name="Google Shape;56;p6"/>
          <p:cNvSpPr txBox="1"/>
          <p:nvPr>
            <p:ph idx="2" type="body"/>
          </p:nvPr>
        </p:nvSpPr>
        <p:spPr>
          <a:xfrm>
            <a:off x="6271264" y="462980"/>
            <a:ext cx="4797338" cy="252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57" name="Google Shape;57;p6"/>
          <p:cNvSpPr txBox="1"/>
          <p:nvPr>
            <p:ph idx="3" type="body"/>
          </p:nvPr>
        </p:nvSpPr>
        <p:spPr>
          <a:xfrm>
            <a:off x="6271264" y="3875019"/>
            <a:ext cx="4797338" cy="252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58" name="Google Shape;58;p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Слайд №2.2 Разворот слева">
  <p:cSld name="1_Слайд №2.2 Разворот слева">
    <p:spTree>
      <p:nvGrpSpPr>
        <p:cNvPr id="59" name="Shape 59"/>
        <p:cNvGrpSpPr/>
        <p:nvPr/>
      </p:nvGrpSpPr>
      <p:grpSpPr>
        <a:xfrm>
          <a:off x="0" y="0"/>
          <a:ext cx="0" cy="0"/>
          <a:chOff x="0" y="0"/>
          <a:chExt cx="0" cy="0"/>
        </a:xfrm>
      </p:grpSpPr>
      <p:sp>
        <p:nvSpPr>
          <p:cNvPr id="60" name="Google Shape;60;p7"/>
          <p:cNvSpPr/>
          <p:nvPr/>
        </p:nvSpPr>
        <p:spPr>
          <a:xfrm>
            <a:off x="6638636" y="2062789"/>
            <a:ext cx="5553364" cy="3780000"/>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61" name="Google Shape;61;p7"/>
          <p:cNvSpPr txBox="1"/>
          <p:nvPr>
            <p:ph idx="1" type="body"/>
          </p:nvPr>
        </p:nvSpPr>
        <p:spPr>
          <a:xfrm>
            <a:off x="982569" y="788619"/>
            <a:ext cx="9726295"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62" name="Google Shape;62;p7"/>
          <p:cNvCxnSpPr/>
          <p:nvPr/>
        </p:nvCxnSpPr>
        <p:spPr>
          <a:xfrm>
            <a:off x="982569" y="324740"/>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63" name="Google Shape;63;p7"/>
          <p:cNvPicPr preferRelativeResize="0"/>
          <p:nvPr/>
        </p:nvPicPr>
        <p:blipFill rotWithShape="1">
          <a:blip r:embed="rId2">
            <a:alphaModFix/>
          </a:blip>
          <a:srcRect b="65080" l="54788" r="38529" t="2981"/>
          <a:stretch/>
        </p:blipFill>
        <p:spPr>
          <a:xfrm>
            <a:off x="11570206" y="3913912"/>
            <a:ext cx="621794" cy="2944088"/>
          </a:xfrm>
          <a:prstGeom prst="rect">
            <a:avLst/>
          </a:prstGeom>
          <a:noFill/>
          <a:ln>
            <a:noFill/>
          </a:ln>
        </p:spPr>
      </p:pic>
      <p:sp>
        <p:nvSpPr>
          <p:cNvPr id="64" name="Google Shape;64;p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Слайд №2.2 Разворот слева">
  <p:cSld name="2_Слайд №2.2 Разворот слева">
    <p:spTree>
      <p:nvGrpSpPr>
        <p:cNvPr id="65" name="Shape 65"/>
        <p:cNvGrpSpPr/>
        <p:nvPr/>
      </p:nvGrpSpPr>
      <p:grpSpPr>
        <a:xfrm>
          <a:off x="0" y="0"/>
          <a:ext cx="0" cy="0"/>
          <a:chOff x="0" y="0"/>
          <a:chExt cx="0" cy="0"/>
        </a:xfrm>
      </p:grpSpPr>
      <p:sp>
        <p:nvSpPr>
          <p:cNvPr id="66" name="Google Shape;66;p8"/>
          <p:cNvSpPr txBox="1"/>
          <p:nvPr>
            <p:ph idx="1" type="body"/>
          </p:nvPr>
        </p:nvSpPr>
        <p:spPr>
          <a:xfrm>
            <a:off x="982568" y="1978550"/>
            <a:ext cx="9726296" cy="3744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67" name="Google Shape;67;p8"/>
          <p:cNvSpPr txBox="1"/>
          <p:nvPr>
            <p:ph idx="2" type="body"/>
          </p:nvPr>
        </p:nvSpPr>
        <p:spPr>
          <a:xfrm>
            <a:off x="982569" y="788619"/>
            <a:ext cx="9726295"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68" name="Google Shape;68;p8"/>
          <p:cNvCxnSpPr/>
          <p:nvPr/>
        </p:nvCxnSpPr>
        <p:spPr>
          <a:xfrm>
            <a:off x="982569" y="324740"/>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69" name="Google Shape;69;p8"/>
          <p:cNvPicPr preferRelativeResize="0"/>
          <p:nvPr/>
        </p:nvPicPr>
        <p:blipFill rotWithShape="1">
          <a:blip r:embed="rId2">
            <a:alphaModFix/>
          </a:blip>
          <a:srcRect b="65080" l="54788" r="38529" t="2981"/>
          <a:stretch/>
        </p:blipFill>
        <p:spPr>
          <a:xfrm>
            <a:off x="-181461" y="1612532"/>
            <a:ext cx="621794" cy="2944088"/>
          </a:xfrm>
          <a:prstGeom prst="rect">
            <a:avLst/>
          </a:prstGeom>
          <a:noFill/>
          <a:ln>
            <a:noFill/>
          </a:ln>
        </p:spPr>
      </p:pic>
      <p:sp>
        <p:nvSpPr>
          <p:cNvPr id="70" name="Google Shape;70;p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Слайд №1.1 Стандартный">
  <p:cSld name="2_Слайд №1.1 Стандартный">
    <p:spTree>
      <p:nvGrpSpPr>
        <p:cNvPr id="71" name="Shape 71"/>
        <p:cNvGrpSpPr/>
        <p:nvPr/>
      </p:nvGrpSpPr>
      <p:grpSpPr>
        <a:xfrm>
          <a:off x="0" y="0"/>
          <a:ext cx="0" cy="0"/>
          <a:chOff x="0" y="0"/>
          <a:chExt cx="0" cy="0"/>
        </a:xfrm>
      </p:grpSpPr>
      <p:sp>
        <p:nvSpPr>
          <p:cNvPr id="72" name="Google Shape;72;p9"/>
          <p:cNvSpPr/>
          <p:nvPr/>
        </p:nvSpPr>
        <p:spPr>
          <a:xfrm>
            <a:off x="6428933" y="0"/>
            <a:ext cx="5763067" cy="6856326"/>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cxnSp>
        <p:nvCxnSpPr>
          <p:cNvPr id="73" name="Google Shape;73;p9"/>
          <p:cNvCxnSpPr/>
          <p:nvPr/>
        </p:nvCxnSpPr>
        <p:spPr>
          <a:xfrm>
            <a:off x="982569" y="2687597"/>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74" name="Google Shape;74;p9"/>
          <p:cNvSpPr txBox="1"/>
          <p:nvPr>
            <p:ph idx="1" type="body"/>
          </p:nvPr>
        </p:nvSpPr>
        <p:spPr>
          <a:xfrm>
            <a:off x="982569" y="3151476"/>
            <a:ext cx="4150540"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75" name="Google Shape;75;p9"/>
          <p:cNvPicPr preferRelativeResize="0"/>
          <p:nvPr/>
        </p:nvPicPr>
        <p:blipFill rotWithShape="1">
          <a:blip r:embed="rId2">
            <a:alphaModFix/>
          </a:blip>
          <a:srcRect b="73299" l="54787" r="34192" t="15578"/>
          <a:stretch/>
        </p:blipFill>
        <p:spPr>
          <a:xfrm rot="5400000">
            <a:off x="0" y="0"/>
            <a:ext cx="872836" cy="872836"/>
          </a:xfrm>
          <a:prstGeom prst="rect">
            <a:avLst/>
          </a:prstGeom>
          <a:noFill/>
          <a:ln>
            <a:noFill/>
          </a:ln>
        </p:spPr>
      </p:pic>
      <p:sp>
        <p:nvSpPr>
          <p:cNvPr id="76" name="Google Shape;76;p9"/>
          <p:cNvSpPr txBox="1"/>
          <p:nvPr>
            <p:ph idx="2" type="body"/>
          </p:nvPr>
        </p:nvSpPr>
        <p:spPr>
          <a:xfrm>
            <a:off x="7052579" y="1967597"/>
            <a:ext cx="1721566" cy="720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7" name="Google Shape;77;p9"/>
          <p:cNvSpPr txBox="1"/>
          <p:nvPr>
            <p:ph idx="3" type="body"/>
          </p:nvPr>
        </p:nvSpPr>
        <p:spPr>
          <a:xfrm>
            <a:off x="7086072" y="2944594"/>
            <a:ext cx="4439940" cy="5428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1" i="0" sz="20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8" name="Google Shape;78;p9"/>
          <p:cNvSpPr txBox="1"/>
          <p:nvPr>
            <p:ph idx="4" type="body"/>
          </p:nvPr>
        </p:nvSpPr>
        <p:spPr>
          <a:xfrm>
            <a:off x="9059449" y="1967597"/>
            <a:ext cx="2466563" cy="720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9" name="Google Shape;79;p9"/>
          <p:cNvSpPr txBox="1"/>
          <p:nvPr>
            <p:ph idx="5" type="body"/>
          </p:nvPr>
        </p:nvSpPr>
        <p:spPr>
          <a:xfrm>
            <a:off x="7052578" y="3704253"/>
            <a:ext cx="4602519" cy="1900154"/>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lt1"/>
              </a:buClr>
              <a:buSzPts val="1800"/>
              <a:buFont typeface="Noto Sans Symbols"/>
              <a:buChar char="▪"/>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80" name="Google Shape;80;p9"/>
          <p:cNvSpPr/>
          <p:nvPr/>
        </p:nvSpPr>
        <p:spPr>
          <a:xfrm>
            <a:off x="982568" y="4884407"/>
            <a:ext cx="4150539" cy="468000"/>
          </a:xfrm>
          <a:prstGeom prst="snip2SameRect">
            <a:avLst>
              <a:gd fmla="val 18846" name="adj1"/>
              <a:gd fmla="val 19946" name="adj2"/>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81" name="Google Shape;81;p9"/>
          <p:cNvSpPr txBox="1"/>
          <p:nvPr>
            <p:ph idx="6" type="body"/>
          </p:nvPr>
        </p:nvSpPr>
        <p:spPr>
          <a:xfrm>
            <a:off x="982569" y="4902407"/>
            <a:ext cx="4150540" cy="432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82" name="Google Shape;82;p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Слайд №2.2 Разворот слева">
  <p:cSld name="3_Слайд №2.2 Разворот слева">
    <p:bg>
      <p:bgPr>
        <a:solidFill>
          <a:srgbClr val="F5F6F6"/>
        </a:solidFill>
      </p:bgPr>
    </p:bg>
    <p:spTree>
      <p:nvGrpSpPr>
        <p:cNvPr id="83" name="Shape 83"/>
        <p:cNvGrpSpPr/>
        <p:nvPr/>
      </p:nvGrpSpPr>
      <p:grpSpPr>
        <a:xfrm>
          <a:off x="0" y="0"/>
          <a:ext cx="0" cy="0"/>
          <a:chOff x="0" y="0"/>
          <a:chExt cx="0" cy="0"/>
        </a:xfrm>
      </p:grpSpPr>
      <p:sp>
        <p:nvSpPr>
          <p:cNvPr id="84" name="Google Shape;84;p10"/>
          <p:cNvSpPr txBox="1"/>
          <p:nvPr>
            <p:ph idx="1" type="body"/>
          </p:nvPr>
        </p:nvSpPr>
        <p:spPr>
          <a:xfrm>
            <a:off x="994677" y="3062982"/>
            <a:ext cx="4274127" cy="10800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85" name="Google Shape;85;p10"/>
          <p:cNvCxnSpPr/>
          <p:nvPr/>
        </p:nvCxnSpPr>
        <p:spPr>
          <a:xfrm>
            <a:off x="994677" y="2599104"/>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86" name="Google Shape;86;p10"/>
          <p:cNvPicPr preferRelativeResize="0"/>
          <p:nvPr/>
        </p:nvPicPr>
        <p:blipFill rotWithShape="1">
          <a:blip r:embed="rId2">
            <a:alphaModFix/>
          </a:blip>
          <a:srcRect b="77678" l="45143" r="38530" t="5844"/>
          <a:stretch/>
        </p:blipFill>
        <p:spPr>
          <a:xfrm rot="5400000">
            <a:off x="10672896" y="5338896"/>
            <a:ext cx="1519104" cy="1519104"/>
          </a:xfrm>
          <a:prstGeom prst="rect">
            <a:avLst/>
          </a:prstGeom>
          <a:noFill/>
          <a:ln>
            <a:noFill/>
          </a:ln>
        </p:spPr>
      </p:pic>
      <p:sp>
        <p:nvSpPr>
          <p:cNvPr id="87" name="Google Shape;87;p1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pic>
        <p:nvPicPr>
          <p:cNvPr id="88" name="Google Shape;88;p10"/>
          <p:cNvPicPr preferRelativeResize="0"/>
          <p:nvPr/>
        </p:nvPicPr>
        <p:blipFill rotWithShape="1">
          <a:blip r:embed="rId3">
            <a:alphaModFix/>
          </a:blip>
          <a:srcRect b="0" l="0" r="0" t="0"/>
          <a:stretch/>
        </p:blipFill>
        <p:spPr>
          <a:xfrm>
            <a:off x="215858" y="1126409"/>
            <a:ext cx="6837007" cy="593941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0" Type="http://schemas.openxmlformats.org/officeDocument/2006/relationships/hyperlink" Target="http://www.simplecpu.com/memory.html" TargetMode="External"/><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3.png"/><Relationship Id="rId8"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hyperlink" Target="https://github.com/tarantool/sysprog/blob/master/lecture_examples/3_memory/2_catch_sigsegv.c"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github.com/tarantool/sysprog/blob/master/lecture_examples/3_memory/1_compact_struct.c" TargetMode="Externa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0.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hyperlink" Target="https://github.com/tarantool/sysprog" TargetMode="External"/><Relationship Id="rId4" Type="http://schemas.openxmlformats.org/officeDocument/2006/relationships/hyperlink" Target="https://forms.gle/ktmRvTGFcV2Pe55u8"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8"/>
          <p:cNvSpPr txBox="1"/>
          <p:nvPr>
            <p:ph idx="1" type="body"/>
          </p:nvPr>
        </p:nvSpPr>
        <p:spPr>
          <a:xfrm>
            <a:off x="1651826" y="5243565"/>
            <a:ext cx="5799600" cy="33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1800"/>
              <a:buNone/>
            </a:pPr>
            <a:r>
              <a:rPr lang="ru-RU"/>
              <a:t>Сергей Бронников</a:t>
            </a:r>
            <a:endParaRPr/>
          </a:p>
        </p:txBody>
      </p:sp>
      <p:sp>
        <p:nvSpPr>
          <p:cNvPr id="222" name="Google Shape;222;p18"/>
          <p:cNvSpPr txBox="1"/>
          <p:nvPr>
            <p:ph idx="2" type="body"/>
          </p:nvPr>
        </p:nvSpPr>
        <p:spPr>
          <a:xfrm>
            <a:off x="1651300" y="2390700"/>
            <a:ext cx="5799600" cy="279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400"/>
              <a:buNone/>
            </a:pPr>
            <a:r>
              <a:rPr lang="ru-RU"/>
              <a:t>Системное программирование</a:t>
            </a:r>
            <a:endParaRPr/>
          </a:p>
          <a:p>
            <a:pPr indent="0" lvl="0" marL="0" rtl="0" algn="l">
              <a:lnSpc>
                <a:spcPct val="115000"/>
              </a:lnSpc>
              <a:spcBef>
                <a:spcPts val="1200"/>
              </a:spcBef>
              <a:spcAft>
                <a:spcPts val="0"/>
              </a:spcAft>
              <a:buNone/>
            </a:pPr>
            <a:r>
              <a:rPr lang="ru-RU" sz="2200"/>
              <a:t>Память. Виртуальная и физическая. Уровни кэша, кэш линия. Пользовательская память и память ядра.</a:t>
            </a:r>
            <a:endParaRPr sz="2200"/>
          </a:p>
          <a:p>
            <a:pPr indent="0" lvl="0" marL="0" rtl="0" algn="l">
              <a:lnSpc>
                <a:spcPct val="100000"/>
              </a:lnSpc>
              <a:spcBef>
                <a:spcPts val="1200"/>
              </a:spcBef>
              <a:spcAft>
                <a:spcPts val="0"/>
              </a:spcAft>
              <a:buClr>
                <a:srgbClr val="000000"/>
              </a:buClr>
              <a:buSzPts val="4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7"/>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Регистры (</a:t>
            </a:r>
            <a:r>
              <a:rPr lang="ru-RU"/>
              <a:t>2/3</a:t>
            </a:r>
            <a:r>
              <a:rPr lang="ru-RU"/>
              <a:t>)</a:t>
            </a:r>
            <a:endParaRPr/>
          </a:p>
        </p:txBody>
      </p:sp>
      <p:sp>
        <p:nvSpPr>
          <p:cNvPr id="326" name="Google Shape;326;p2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327" name="Google Shape;327;p27"/>
          <p:cNvPicPr preferRelativeResize="0"/>
          <p:nvPr/>
        </p:nvPicPr>
        <p:blipFill>
          <a:blip r:embed="rId3">
            <a:alphaModFix/>
          </a:blip>
          <a:stretch>
            <a:fillRect/>
          </a:stretch>
        </p:blipFill>
        <p:spPr>
          <a:xfrm>
            <a:off x="2058400" y="1688776"/>
            <a:ext cx="8454549" cy="439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Регистры (3/3)</a:t>
            </a:r>
            <a:endParaRPr/>
          </a:p>
        </p:txBody>
      </p:sp>
      <p:sp>
        <p:nvSpPr>
          <p:cNvPr id="333" name="Google Shape;333;p2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334" name="Google Shape;334;p28"/>
          <p:cNvPicPr preferRelativeResize="0"/>
          <p:nvPr/>
        </p:nvPicPr>
        <p:blipFill>
          <a:blip r:embed="rId3">
            <a:alphaModFix/>
          </a:blip>
          <a:stretch>
            <a:fillRect/>
          </a:stretch>
        </p:blipFill>
        <p:spPr>
          <a:xfrm>
            <a:off x="4254025" y="2330344"/>
            <a:ext cx="3886200" cy="2247900"/>
          </a:xfrm>
          <a:prstGeom prst="rect">
            <a:avLst/>
          </a:prstGeom>
          <a:noFill/>
          <a:ln>
            <a:noFill/>
          </a:ln>
        </p:spPr>
      </p:pic>
      <p:sp>
        <p:nvSpPr>
          <p:cNvPr id="335" name="Google Shape;335;p28"/>
          <p:cNvSpPr txBox="1"/>
          <p:nvPr/>
        </p:nvSpPr>
        <p:spPr>
          <a:xfrm>
            <a:off x="8989100" y="3437275"/>
            <a:ext cx="1893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Хранимое значение</a:t>
            </a:r>
            <a:endParaRPr sz="1800"/>
          </a:p>
        </p:txBody>
      </p:sp>
      <p:sp>
        <p:nvSpPr>
          <p:cNvPr id="336" name="Google Shape;336;p28"/>
          <p:cNvSpPr txBox="1"/>
          <p:nvPr/>
        </p:nvSpPr>
        <p:spPr>
          <a:xfrm>
            <a:off x="2074425" y="1685300"/>
            <a:ext cx="189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Что сохранить</a:t>
            </a:r>
            <a:endParaRPr sz="1800"/>
          </a:p>
        </p:txBody>
      </p:sp>
      <p:sp>
        <p:nvSpPr>
          <p:cNvPr id="337" name="Google Shape;337;p28"/>
          <p:cNvSpPr txBox="1"/>
          <p:nvPr/>
        </p:nvSpPr>
        <p:spPr>
          <a:xfrm>
            <a:off x="4720625" y="5161400"/>
            <a:ext cx="220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NAND (NOT And)</a:t>
            </a:r>
            <a:endParaRPr sz="1800"/>
          </a:p>
        </p:txBody>
      </p:sp>
      <p:sp>
        <p:nvSpPr>
          <p:cNvPr id="338" name="Google Shape;338;p28"/>
          <p:cNvSpPr txBox="1"/>
          <p:nvPr/>
        </p:nvSpPr>
        <p:spPr>
          <a:xfrm>
            <a:off x="2074425" y="5321100"/>
            <a:ext cx="189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Сохранение</a:t>
            </a:r>
            <a:endParaRPr sz="1800"/>
          </a:p>
        </p:txBody>
      </p:sp>
      <p:cxnSp>
        <p:nvCxnSpPr>
          <p:cNvPr id="339" name="Google Shape;339;p28"/>
          <p:cNvCxnSpPr/>
          <p:nvPr/>
        </p:nvCxnSpPr>
        <p:spPr>
          <a:xfrm>
            <a:off x="3139950" y="2292400"/>
            <a:ext cx="827400" cy="466800"/>
          </a:xfrm>
          <a:prstGeom prst="straightConnector1">
            <a:avLst/>
          </a:prstGeom>
          <a:noFill/>
          <a:ln cap="flat" cmpd="sng" w="9525">
            <a:solidFill>
              <a:srgbClr val="000000"/>
            </a:solidFill>
            <a:prstDash val="solid"/>
            <a:round/>
            <a:headEnd len="med" w="med" type="none"/>
            <a:tailEnd len="med" w="med" type="none"/>
          </a:ln>
        </p:spPr>
      </p:cxnSp>
      <p:cxnSp>
        <p:nvCxnSpPr>
          <p:cNvPr id="340" name="Google Shape;340;p28"/>
          <p:cNvCxnSpPr>
            <a:endCxn id="338" idx="0"/>
          </p:cNvCxnSpPr>
          <p:nvPr/>
        </p:nvCxnSpPr>
        <p:spPr>
          <a:xfrm flipH="1">
            <a:off x="3020925" y="4593600"/>
            <a:ext cx="1026000" cy="727500"/>
          </a:xfrm>
          <a:prstGeom prst="straightConnector1">
            <a:avLst/>
          </a:prstGeom>
          <a:noFill/>
          <a:ln cap="flat" cmpd="sng" w="9525">
            <a:solidFill>
              <a:srgbClr val="000000"/>
            </a:solidFill>
            <a:prstDash val="solid"/>
            <a:round/>
            <a:headEnd len="med" w="med" type="none"/>
            <a:tailEnd len="med" w="med" type="none"/>
          </a:ln>
        </p:spPr>
      </p:cxnSp>
      <p:cxnSp>
        <p:nvCxnSpPr>
          <p:cNvPr id="341" name="Google Shape;341;p28"/>
          <p:cNvCxnSpPr>
            <a:endCxn id="337" idx="0"/>
          </p:cNvCxnSpPr>
          <p:nvPr/>
        </p:nvCxnSpPr>
        <p:spPr>
          <a:xfrm>
            <a:off x="5697575" y="4498700"/>
            <a:ext cx="125700" cy="662700"/>
          </a:xfrm>
          <a:prstGeom prst="straightConnector1">
            <a:avLst/>
          </a:prstGeom>
          <a:noFill/>
          <a:ln cap="flat" cmpd="sng" w="9525">
            <a:solidFill>
              <a:srgbClr val="000000"/>
            </a:solidFill>
            <a:prstDash val="solid"/>
            <a:round/>
            <a:headEnd len="med" w="med" type="none"/>
            <a:tailEnd len="med" w="med" type="none"/>
          </a:ln>
        </p:spPr>
      </p:cxnSp>
      <p:cxnSp>
        <p:nvCxnSpPr>
          <p:cNvPr id="342" name="Google Shape;342;p28"/>
          <p:cNvCxnSpPr>
            <a:endCxn id="335" idx="1"/>
          </p:cNvCxnSpPr>
          <p:nvPr/>
        </p:nvCxnSpPr>
        <p:spPr>
          <a:xfrm>
            <a:off x="8140100" y="3177325"/>
            <a:ext cx="849000" cy="629400"/>
          </a:xfrm>
          <a:prstGeom prst="straightConnector1">
            <a:avLst/>
          </a:prstGeom>
          <a:noFill/>
          <a:ln cap="flat" cmpd="sng" w="9525">
            <a:solidFill>
              <a:srgbClr val="000000"/>
            </a:solidFill>
            <a:prstDash val="solid"/>
            <a:round/>
            <a:headEnd len="med" w="med" type="none"/>
            <a:tailEnd len="med" w="med" type="none"/>
          </a:ln>
        </p:spPr>
      </p:cxnSp>
      <p:pic>
        <p:nvPicPr>
          <p:cNvPr id="343" name="Google Shape;343;p28"/>
          <p:cNvPicPr preferRelativeResize="0"/>
          <p:nvPr/>
        </p:nvPicPr>
        <p:blipFill>
          <a:blip r:embed="rId4">
            <a:alphaModFix/>
          </a:blip>
          <a:stretch>
            <a:fillRect/>
          </a:stretch>
        </p:blipFill>
        <p:spPr>
          <a:xfrm>
            <a:off x="4353026" y="2399450"/>
            <a:ext cx="3727986" cy="2099250"/>
          </a:xfrm>
          <a:prstGeom prst="rect">
            <a:avLst/>
          </a:prstGeom>
          <a:noFill/>
          <a:ln>
            <a:noFill/>
          </a:ln>
        </p:spPr>
      </p:pic>
      <p:pic>
        <p:nvPicPr>
          <p:cNvPr id="344" name="Google Shape;344;p28"/>
          <p:cNvPicPr preferRelativeResize="0"/>
          <p:nvPr/>
        </p:nvPicPr>
        <p:blipFill>
          <a:blip r:embed="rId5">
            <a:alphaModFix/>
          </a:blip>
          <a:stretch>
            <a:fillRect/>
          </a:stretch>
        </p:blipFill>
        <p:spPr>
          <a:xfrm>
            <a:off x="4466475" y="2399444"/>
            <a:ext cx="3461312" cy="2000256"/>
          </a:xfrm>
          <a:prstGeom prst="rect">
            <a:avLst/>
          </a:prstGeom>
          <a:noFill/>
          <a:ln>
            <a:noFill/>
          </a:ln>
        </p:spPr>
      </p:pic>
      <p:pic>
        <p:nvPicPr>
          <p:cNvPr id="345" name="Google Shape;345;p28"/>
          <p:cNvPicPr preferRelativeResize="0"/>
          <p:nvPr/>
        </p:nvPicPr>
        <p:blipFill>
          <a:blip r:embed="rId6">
            <a:alphaModFix/>
          </a:blip>
          <a:stretch>
            <a:fillRect/>
          </a:stretch>
        </p:blipFill>
        <p:spPr>
          <a:xfrm>
            <a:off x="4458700" y="2454169"/>
            <a:ext cx="3476840" cy="2000256"/>
          </a:xfrm>
          <a:prstGeom prst="rect">
            <a:avLst/>
          </a:prstGeom>
          <a:noFill/>
          <a:ln>
            <a:noFill/>
          </a:ln>
        </p:spPr>
      </p:pic>
      <p:pic>
        <p:nvPicPr>
          <p:cNvPr id="346" name="Google Shape;346;p28"/>
          <p:cNvPicPr preferRelativeResize="0"/>
          <p:nvPr/>
        </p:nvPicPr>
        <p:blipFill>
          <a:blip r:embed="rId7">
            <a:alphaModFix/>
          </a:blip>
          <a:stretch>
            <a:fillRect/>
          </a:stretch>
        </p:blipFill>
        <p:spPr>
          <a:xfrm>
            <a:off x="4298263" y="2399431"/>
            <a:ext cx="3510998" cy="2000256"/>
          </a:xfrm>
          <a:prstGeom prst="rect">
            <a:avLst/>
          </a:prstGeom>
          <a:noFill/>
          <a:ln>
            <a:noFill/>
          </a:ln>
        </p:spPr>
      </p:pic>
      <p:pic>
        <p:nvPicPr>
          <p:cNvPr id="347" name="Google Shape;347;p28"/>
          <p:cNvPicPr preferRelativeResize="0"/>
          <p:nvPr/>
        </p:nvPicPr>
        <p:blipFill>
          <a:blip r:embed="rId8">
            <a:alphaModFix/>
          </a:blip>
          <a:stretch>
            <a:fillRect/>
          </a:stretch>
        </p:blipFill>
        <p:spPr>
          <a:xfrm>
            <a:off x="4254025" y="2399431"/>
            <a:ext cx="3489624" cy="2000256"/>
          </a:xfrm>
          <a:prstGeom prst="rect">
            <a:avLst/>
          </a:prstGeom>
          <a:noFill/>
          <a:ln>
            <a:noFill/>
          </a:ln>
        </p:spPr>
      </p:pic>
      <p:pic>
        <p:nvPicPr>
          <p:cNvPr id="348" name="Google Shape;348;p28"/>
          <p:cNvPicPr preferRelativeResize="0"/>
          <p:nvPr/>
        </p:nvPicPr>
        <p:blipFill>
          <a:blip r:embed="rId9">
            <a:alphaModFix/>
          </a:blip>
          <a:stretch>
            <a:fillRect/>
          </a:stretch>
        </p:blipFill>
        <p:spPr>
          <a:xfrm>
            <a:off x="4268663" y="2399431"/>
            <a:ext cx="3460359" cy="2000256"/>
          </a:xfrm>
          <a:prstGeom prst="rect">
            <a:avLst/>
          </a:prstGeom>
          <a:noFill/>
          <a:ln>
            <a:noFill/>
          </a:ln>
        </p:spPr>
      </p:pic>
      <p:sp>
        <p:nvSpPr>
          <p:cNvPr id="349" name="Google Shape;349;p28"/>
          <p:cNvSpPr txBox="1"/>
          <p:nvPr/>
        </p:nvSpPr>
        <p:spPr>
          <a:xfrm>
            <a:off x="3309975" y="5917150"/>
            <a:ext cx="58266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ru-RU" sz="2250">
                <a:highlight>
                  <a:srgbClr val="FFFFFF"/>
                </a:highlight>
              </a:rPr>
              <a:t>Static Random Access Memory - SRAM</a:t>
            </a:r>
            <a:endParaRPr/>
          </a:p>
        </p:txBody>
      </p:sp>
      <p:sp>
        <p:nvSpPr>
          <p:cNvPr id="350" name="Google Shape;350;p28"/>
          <p:cNvSpPr txBox="1"/>
          <p:nvPr/>
        </p:nvSpPr>
        <p:spPr>
          <a:xfrm>
            <a:off x="906850" y="1405600"/>
            <a:ext cx="849000" cy="460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pc</a:t>
            </a:r>
            <a:endParaRPr sz="1800">
              <a:highlight>
                <a:srgbClr val="FFFFFF"/>
              </a:highlight>
            </a:endParaRPr>
          </a:p>
          <a:p>
            <a:pPr indent="0" lvl="0" marL="0" rtl="0" algn="ctr">
              <a:lnSpc>
                <a:spcPct val="115000"/>
              </a:lnSpc>
              <a:spcBef>
                <a:spcPts val="500"/>
              </a:spcBef>
              <a:spcAft>
                <a:spcPts val="0"/>
              </a:spcAft>
              <a:buNone/>
            </a:pPr>
            <a:r>
              <a:rPr lang="ru-RU" sz="1800">
                <a:highlight>
                  <a:srgbClr val="FFFFFF"/>
                </a:highlight>
              </a:rPr>
              <a:t>mar</a:t>
            </a:r>
            <a:endParaRPr sz="1800">
              <a:highlight>
                <a:srgbClr val="FFFFFF"/>
              </a:highlight>
            </a:endParaRPr>
          </a:p>
          <a:p>
            <a:pPr indent="0" lvl="0" marL="0" rtl="0" algn="ctr">
              <a:lnSpc>
                <a:spcPct val="115000"/>
              </a:lnSpc>
              <a:spcBef>
                <a:spcPts val="500"/>
              </a:spcBef>
              <a:spcAft>
                <a:spcPts val="0"/>
              </a:spcAft>
              <a:buNone/>
            </a:pPr>
            <a:r>
              <a:rPr lang="ru-RU" sz="1800">
                <a:highlight>
                  <a:srgbClr val="FFFFFF"/>
                </a:highlight>
              </a:rPr>
              <a:t>ir</a:t>
            </a:r>
            <a:endParaRPr sz="1800">
              <a:highlight>
                <a:srgbClr val="FFFFFF"/>
              </a:highlight>
            </a:endParaRPr>
          </a:p>
          <a:p>
            <a:pPr indent="0" lvl="0" marL="0" rtl="0" algn="ctr">
              <a:lnSpc>
                <a:spcPct val="115000"/>
              </a:lnSpc>
              <a:spcBef>
                <a:spcPts val="500"/>
              </a:spcBef>
              <a:spcAft>
                <a:spcPts val="0"/>
              </a:spcAft>
              <a:buNone/>
            </a:pPr>
            <a:r>
              <a:rPr lang="ru-RU" sz="1800">
                <a:highlight>
                  <a:srgbClr val="FFFFFF"/>
                </a:highlight>
              </a:rPr>
              <a:t>asid</a:t>
            </a:r>
            <a:endParaRPr sz="1800">
              <a:highlight>
                <a:srgbClr val="FFFFFF"/>
              </a:highlight>
            </a:endParaRPr>
          </a:p>
          <a:p>
            <a:pPr indent="0" lvl="0" marL="0" rtl="0" algn="ctr">
              <a:lnSpc>
                <a:spcPct val="115000"/>
              </a:lnSpc>
              <a:spcBef>
                <a:spcPts val="500"/>
              </a:spcBef>
              <a:spcAft>
                <a:spcPts val="0"/>
              </a:spcAft>
              <a:buNone/>
            </a:pPr>
            <a:r>
              <a:rPr lang="ru-RU" sz="1800">
                <a:highlight>
                  <a:srgbClr val="FFFFFF"/>
                </a:highlight>
              </a:rPr>
              <a:t>eax</a:t>
            </a:r>
            <a:endParaRPr sz="1800">
              <a:highlight>
                <a:srgbClr val="FFFFFF"/>
              </a:highlight>
            </a:endParaRPr>
          </a:p>
          <a:p>
            <a:pPr indent="0" lvl="0" marL="0" rtl="0" algn="ctr">
              <a:lnSpc>
                <a:spcPct val="115000"/>
              </a:lnSpc>
              <a:spcBef>
                <a:spcPts val="500"/>
              </a:spcBef>
              <a:spcAft>
                <a:spcPts val="0"/>
              </a:spcAft>
              <a:buNone/>
            </a:pPr>
            <a:r>
              <a:rPr lang="ru-RU" sz="1800">
                <a:highlight>
                  <a:srgbClr val="FFFFFF"/>
                </a:highlight>
              </a:rPr>
              <a:t>ebx</a:t>
            </a:r>
            <a:endParaRPr sz="1800">
              <a:highlight>
                <a:srgbClr val="FFFFFF"/>
              </a:highlight>
            </a:endParaRPr>
          </a:p>
          <a:p>
            <a:pPr indent="0" lvl="0" marL="0" rtl="0" algn="ctr">
              <a:lnSpc>
                <a:spcPct val="115000"/>
              </a:lnSpc>
              <a:spcBef>
                <a:spcPts val="500"/>
              </a:spcBef>
              <a:spcAft>
                <a:spcPts val="0"/>
              </a:spcAft>
              <a:buNone/>
            </a:pPr>
            <a:r>
              <a:rPr lang="ru-RU" sz="1800">
                <a:highlight>
                  <a:srgbClr val="FFFFFF"/>
                </a:highlight>
              </a:rPr>
              <a:t>ecx</a:t>
            </a:r>
            <a:endParaRPr sz="1800">
              <a:highlight>
                <a:srgbClr val="FFFFFF"/>
              </a:highlight>
            </a:endParaRPr>
          </a:p>
          <a:p>
            <a:pPr indent="0" lvl="0" marL="0" rtl="0" algn="ctr">
              <a:lnSpc>
                <a:spcPct val="115000"/>
              </a:lnSpc>
              <a:spcBef>
                <a:spcPts val="500"/>
              </a:spcBef>
              <a:spcAft>
                <a:spcPts val="0"/>
              </a:spcAft>
              <a:buNone/>
            </a:pPr>
            <a:r>
              <a:rPr lang="ru-RU" sz="1800">
                <a:highlight>
                  <a:srgbClr val="FFFFFF"/>
                </a:highlight>
              </a:rPr>
              <a:t>edx</a:t>
            </a:r>
            <a:endParaRPr sz="1800">
              <a:highlight>
                <a:srgbClr val="FFFFFF"/>
              </a:highlight>
            </a:endParaRPr>
          </a:p>
          <a:p>
            <a:pPr indent="0" lvl="0" marL="0" rtl="0" algn="ctr">
              <a:lnSpc>
                <a:spcPct val="115000"/>
              </a:lnSpc>
              <a:spcBef>
                <a:spcPts val="500"/>
              </a:spcBef>
              <a:spcAft>
                <a:spcPts val="0"/>
              </a:spcAft>
              <a:buNone/>
            </a:pPr>
            <a:r>
              <a:rPr lang="ru-RU" sz="1800">
                <a:highlight>
                  <a:srgbClr val="FFFFFF"/>
                </a:highlight>
              </a:rPr>
              <a:t>esi</a:t>
            </a:r>
            <a:endParaRPr sz="1800">
              <a:highlight>
                <a:srgbClr val="FFFFFF"/>
              </a:highlight>
            </a:endParaRPr>
          </a:p>
          <a:p>
            <a:pPr indent="0" lvl="0" marL="0" rtl="0" algn="ctr">
              <a:lnSpc>
                <a:spcPct val="115000"/>
              </a:lnSpc>
              <a:spcBef>
                <a:spcPts val="500"/>
              </a:spcBef>
              <a:spcAft>
                <a:spcPts val="0"/>
              </a:spcAft>
              <a:buNone/>
            </a:pPr>
            <a:r>
              <a:rPr lang="ru-RU" sz="1800">
                <a:highlight>
                  <a:srgbClr val="FFFFFF"/>
                </a:highlight>
              </a:rPr>
              <a:t>...</a:t>
            </a:r>
            <a:endParaRPr sz="1800">
              <a:highlight>
                <a:srgbClr val="FFFFFF"/>
              </a:highlight>
            </a:endParaRPr>
          </a:p>
          <a:p>
            <a:pPr indent="0" lvl="0" marL="0" rtl="0" algn="ctr">
              <a:lnSpc>
                <a:spcPct val="115000"/>
              </a:lnSpc>
              <a:spcBef>
                <a:spcPts val="500"/>
              </a:spcBef>
              <a:spcAft>
                <a:spcPts val="0"/>
              </a:spcAft>
              <a:buNone/>
            </a:pPr>
            <a:r>
              <a:rPr lang="ru-RU" sz="1800">
                <a:highlight>
                  <a:srgbClr val="FFFFFF"/>
                </a:highlight>
              </a:rPr>
              <a:t>&lt;128 бит</a:t>
            </a:r>
            <a:endParaRPr/>
          </a:p>
        </p:txBody>
      </p:sp>
      <p:sp>
        <p:nvSpPr>
          <p:cNvPr id="351" name="Google Shape;351;p28"/>
          <p:cNvSpPr txBox="1"/>
          <p:nvPr/>
        </p:nvSpPr>
        <p:spPr>
          <a:xfrm>
            <a:off x="5395725" y="1405600"/>
            <a:ext cx="49536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solidFill>
                  <a:srgbClr val="106BCC"/>
                </a:solidFill>
                <a:highlight>
                  <a:srgbClr val="FFFFFF"/>
                </a:highlight>
                <a:uFill>
                  <a:noFill/>
                </a:uFill>
                <a:hlinkClick r:id="rId10">
                  <a:extLst>
                    <a:ext uri="{A12FA001-AC4F-418D-AE19-62706E023703}">
                      <ahyp:hlinkClr val="tx"/>
                    </a:ext>
                  </a:extLst>
                </a:hlinkClick>
              </a:rPr>
              <a:t>www.simplecpu.com/memory.html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Кэш</a:t>
            </a:r>
            <a:r>
              <a:rPr lang="ru-RU"/>
              <a:t> (</a:t>
            </a:r>
            <a:r>
              <a:rPr lang="ru-RU"/>
              <a:t>1/6</a:t>
            </a:r>
            <a:r>
              <a:rPr lang="ru-RU"/>
              <a:t>)</a:t>
            </a:r>
            <a:endParaRPr/>
          </a:p>
        </p:txBody>
      </p:sp>
      <p:sp>
        <p:nvSpPr>
          <p:cNvPr id="357" name="Google Shape;357;p2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358" name="Google Shape;358;p29"/>
          <p:cNvPicPr preferRelativeResize="0"/>
          <p:nvPr/>
        </p:nvPicPr>
        <p:blipFill>
          <a:blip r:embed="rId3">
            <a:alphaModFix/>
          </a:blip>
          <a:stretch>
            <a:fillRect/>
          </a:stretch>
        </p:blipFill>
        <p:spPr>
          <a:xfrm>
            <a:off x="4652963" y="1295769"/>
            <a:ext cx="2886075" cy="1647825"/>
          </a:xfrm>
          <a:prstGeom prst="rect">
            <a:avLst/>
          </a:prstGeom>
          <a:noFill/>
          <a:ln>
            <a:noFill/>
          </a:ln>
        </p:spPr>
      </p:pic>
      <p:pic>
        <p:nvPicPr>
          <p:cNvPr id="359" name="Google Shape;359;p29"/>
          <p:cNvPicPr preferRelativeResize="0"/>
          <p:nvPr/>
        </p:nvPicPr>
        <p:blipFill>
          <a:blip r:embed="rId4">
            <a:alphaModFix/>
          </a:blip>
          <a:stretch>
            <a:fillRect/>
          </a:stretch>
        </p:blipFill>
        <p:spPr>
          <a:xfrm>
            <a:off x="3052783" y="3019644"/>
            <a:ext cx="6086475" cy="331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0"/>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Кэш (2/6)</a:t>
            </a:r>
            <a:endParaRPr/>
          </a:p>
        </p:txBody>
      </p:sp>
      <p:sp>
        <p:nvSpPr>
          <p:cNvPr id="365" name="Google Shape;365;p3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366" name="Google Shape;366;p30"/>
          <p:cNvSpPr txBox="1"/>
          <p:nvPr>
            <p:ph idx="1" type="body"/>
          </p:nvPr>
        </p:nvSpPr>
        <p:spPr>
          <a:xfrm>
            <a:off x="1629075" y="1649325"/>
            <a:ext cx="2858400" cy="8238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ru-RU" sz="2250" u="sng">
                <a:solidFill>
                  <a:srgbClr val="000000"/>
                </a:solidFill>
                <a:highlight>
                  <a:srgbClr val="FFFFFF"/>
                </a:highlight>
                <a:latin typeface="Arial"/>
                <a:ea typeface="Arial"/>
                <a:cs typeface="Arial"/>
                <a:sym typeface="Arial"/>
              </a:rPr>
              <a:t>Временн</a:t>
            </a:r>
            <a:r>
              <a:rPr b="1" lang="ru-RU" sz="2250" u="sng">
                <a:solidFill>
                  <a:srgbClr val="000000"/>
                </a:solidFill>
                <a:highlight>
                  <a:srgbClr val="FFFFFF"/>
                </a:highlight>
                <a:latin typeface="Arial"/>
                <a:ea typeface="Arial"/>
                <a:cs typeface="Arial"/>
                <a:sym typeface="Arial"/>
              </a:rPr>
              <a:t>а</a:t>
            </a:r>
            <a:r>
              <a:rPr lang="ru-RU" sz="2250" u="sng">
                <a:solidFill>
                  <a:srgbClr val="000000"/>
                </a:solidFill>
                <a:highlight>
                  <a:srgbClr val="FFFFFF"/>
                </a:highlight>
                <a:latin typeface="Arial"/>
                <a:ea typeface="Arial"/>
                <a:cs typeface="Arial"/>
                <a:sym typeface="Arial"/>
              </a:rPr>
              <a:t>я</a:t>
            </a:r>
            <a:endParaRPr sz="2250" u="sng">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rPr lang="ru-RU" sz="2250" u="sng">
                <a:solidFill>
                  <a:srgbClr val="000000"/>
                </a:solidFill>
                <a:highlight>
                  <a:srgbClr val="FFFFFF"/>
                </a:highlight>
                <a:latin typeface="Arial"/>
                <a:ea typeface="Arial"/>
                <a:cs typeface="Arial"/>
                <a:sym typeface="Arial"/>
              </a:rPr>
              <a:t>локальность</a:t>
            </a:r>
            <a:endParaRPr sz="2250" u="sng">
              <a:solidFill>
                <a:srgbClr val="000000"/>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2250">
              <a:solidFill>
                <a:srgbClr val="000000"/>
              </a:solidFill>
              <a:highlight>
                <a:srgbClr val="FFFFFF"/>
              </a:highlight>
              <a:latin typeface="Arial"/>
              <a:ea typeface="Arial"/>
              <a:cs typeface="Arial"/>
              <a:sym typeface="Arial"/>
            </a:endParaRPr>
          </a:p>
        </p:txBody>
      </p:sp>
      <p:sp>
        <p:nvSpPr>
          <p:cNvPr id="367" name="Google Shape;367;p30"/>
          <p:cNvSpPr txBox="1"/>
          <p:nvPr>
            <p:ph idx="1" type="body"/>
          </p:nvPr>
        </p:nvSpPr>
        <p:spPr>
          <a:xfrm>
            <a:off x="6611250" y="1612425"/>
            <a:ext cx="3682500" cy="897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ru-RU" sz="2250" u="sng">
                <a:solidFill>
                  <a:srgbClr val="000000"/>
                </a:solidFill>
                <a:highlight>
                  <a:srgbClr val="FFFFFF"/>
                </a:highlight>
                <a:latin typeface="Arial"/>
                <a:ea typeface="Arial"/>
                <a:cs typeface="Arial"/>
                <a:sym typeface="Arial"/>
              </a:rPr>
              <a:t>Пространственная</a:t>
            </a:r>
            <a:r>
              <a:rPr lang="ru-RU" sz="2250" u="sng">
                <a:solidFill>
                  <a:srgbClr val="000000"/>
                </a:solidFill>
                <a:highlight>
                  <a:srgbClr val="FFFFFF"/>
                </a:highlight>
                <a:latin typeface="Arial"/>
                <a:ea typeface="Arial"/>
                <a:cs typeface="Arial"/>
                <a:sym typeface="Arial"/>
              </a:rPr>
              <a:t> локальность</a:t>
            </a:r>
            <a:endParaRPr sz="2250" u="sng">
              <a:solidFill>
                <a:srgbClr val="000000"/>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2250">
              <a:solidFill>
                <a:srgbClr val="000000"/>
              </a:solidFill>
              <a:highlight>
                <a:srgbClr val="FFFFFF"/>
              </a:highlight>
              <a:latin typeface="Arial"/>
              <a:ea typeface="Arial"/>
              <a:cs typeface="Arial"/>
              <a:sym typeface="Arial"/>
            </a:endParaRPr>
          </a:p>
        </p:txBody>
      </p:sp>
      <p:sp>
        <p:nvSpPr>
          <p:cNvPr id="368" name="Google Shape;368;p30"/>
          <p:cNvSpPr txBox="1"/>
          <p:nvPr/>
        </p:nvSpPr>
        <p:spPr>
          <a:xfrm>
            <a:off x="7098850" y="2826875"/>
            <a:ext cx="39297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50">
                <a:solidFill>
                  <a:srgbClr val="3F51B5"/>
                </a:solidFill>
                <a:latin typeface="Roboto Mono"/>
                <a:ea typeface="Roboto Mono"/>
                <a:cs typeface="Roboto Mono"/>
                <a:sym typeface="Roboto Mono"/>
              </a:rPr>
              <a:t>char</a:t>
            </a:r>
            <a:r>
              <a:rPr lang="ru-RU" sz="1850">
                <a:solidFill>
                  <a:srgbClr val="37474F"/>
                </a:solidFill>
                <a:latin typeface="Roboto Mono"/>
                <a:ea typeface="Roboto Mono"/>
                <a:cs typeface="Roboto Mono"/>
                <a:sym typeface="Roboto Mono"/>
              </a:rPr>
              <a:t> buffer[</a:t>
            </a:r>
            <a:r>
              <a:rPr lang="ru-RU" sz="1850">
                <a:solidFill>
                  <a:srgbClr val="C53929"/>
                </a:solidFill>
                <a:latin typeface="Roboto Mono"/>
                <a:ea typeface="Roboto Mono"/>
                <a:cs typeface="Roboto Mono"/>
                <a:sym typeface="Roboto Mono"/>
              </a:rPr>
              <a:t>128</a:t>
            </a:r>
            <a:r>
              <a:rPr lang="ru-RU" sz="1850">
                <a:solidFill>
                  <a:srgbClr val="37474F"/>
                </a:solidFill>
                <a:latin typeface="Roboto Mono"/>
                <a:ea typeface="Roboto Mono"/>
                <a:cs typeface="Roboto Mono"/>
                <a:sym typeface="Roboto Mono"/>
              </a:rPr>
              <a:t>];</a:t>
            </a:r>
            <a:endParaRPr sz="18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850">
                <a:solidFill>
                  <a:srgbClr val="D81B60"/>
                </a:solidFill>
                <a:latin typeface="Roboto Mono"/>
                <a:ea typeface="Roboto Mono"/>
                <a:cs typeface="Roboto Mono"/>
                <a:sym typeface="Roboto Mono"/>
              </a:rPr>
              <a:t>/* ... cache buffer */</a:t>
            </a:r>
            <a:endParaRPr sz="18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850">
                <a:solidFill>
                  <a:srgbClr val="37474F"/>
                </a:solidFill>
                <a:latin typeface="Roboto Mono"/>
                <a:ea typeface="Roboto Mono"/>
                <a:cs typeface="Roboto Mono"/>
                <a:sym typeface="Roboto Mono"/>
              </a:rPr>
              <a:t>read(buffer, </a:t>
            </a:r>
            <a:r>
              <a:rPr lang="ru-RU" sz="1850">
                <a:solidFill>
                  <a:srgbClr val="C53929"/>
                </a:solidFill>
                <a:latin typeface="Roboto Mono"/>
                <a:ea typeface="Roboto Mono"/>
                <a:cs typeface="Roboto Mono"/>
                <a:sym typeface="Roboto Mono"/>
              </a:rPr>
              <a:t>0</a:t>
            </a:r>
            <a:r>
              <a:rPr lang="ru-RU" sz="1850">
                <a:solidFill>
                  <a:srgbClr val="37474F"/>
                </a:solidFill>
                <a:latin typeface="Roboto Mono"/>
                <a:ea typeface="Roboto Mono"/>
                <a:cs typeface="Roboto Mono"/>
                <a:sym typeface="Roboto Mono"/>
              </a:rPr>
              <a:t>, </a:t>
            </a:r>
            <a:r>
              <a:rPr lang="ru-RU" sz="1850">
                <a:solidFill>
                  <a:srgbClr val="C53929"/>
                </a:solidFill>
                <a:latin typeface="Roboto Mono"/>
                <a:ea typeface="Roboto Mono"/>
                <a:cs typeface="Roboto Mono"/>
                <a:sym typeface="Roboto Mono"/>
              </a:rPr>
              <a:t>64</a:t>
            </a:r>
            <a:r>
              <a:rPr lang="ru-RU" sz="1850">
                <a:solidFill>
                  <a:srgbClr val="37474F"/>
                </a:solidFill>
                <a:latin typeface="Roboto Mono"/>
                <a:ea typeface="Roboto Mono"/>
                <a:cs typeface="Roboto Mono"/>
                <a:sym typeface="Roboto Mono"/>
              </a:rPr>
              <a:t>);</a:t>
            </a:r>
            <a:endParaRPr sz="18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850">
                <a:solidFill>
                  <a:srgbClr val="D81B60"/>
                </a:solidFill>
                <a:latin typeface="Roboto Mono"/>
                <a:ea typeface="Roboto Mono"/>
                <a:cs typeface="Roboto Mono"/>
                <a:sym typeface="Roboto Mono"/>
              </a:rPr>
              <a:t>/* ... */</a:t>
            </a:r>
            <a:endParaRPr sz="18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850">
                <a:solidFill>
                  <a:srgbClr val="37474F"/>
                </a:solidFill>
                <a:latin typeface="Roboto Mono"/>
                <a:ea typeface="Roboto Mono"/>
                <a:cs typeface="Roboto Mono"/>
                <a:sym typeface="Roboto Mono"/>
              </a:rPr>
              <a:t>read(buffer, </a:t>
            </a:r>
            <a:r>
              <a:rPr lang="ru-RU" sz="1850">
                <a:solidFill>
                  <a:srgbClr val="C53929"/>
                </a:solidFill>
                <a:latin typeface="Roboto Mono"/>
                <a:ea typeface="Roboto Mono"/>
                <a:cs typeface="Roboto Mono"/>
                <a:sym typeface="Roboto Mono"/>
              </a:rPr>
              <a:t>64</a:t>
            </a:r>
            <a:r>
              <a:rPr lang="ru-RU" sz="1850">
                <a:solidFill>
                  <a:srgbClr val="37474F"/>
                </a:solidFill>
                <a:latin typeface="Roboto Mono"/>
                <a:ea typeface="Roboto Mono"/>
                <a:cs typeface="Roboto Mono"/>
                <a:sym typeface="Roboto Mono"/>
              </a:rPr>
              <a:t>, </a:t>
            </a:r>
            <a:r>
              <a:rPr lang="ru-RU" sz="1850">
                <a:solidFill>
                  <a:srgbClr val="C53929"/>
                </a:solidFill>
                <a:latin typeface="Roboto Mono"/>
                <a:ea typeface="Roboto Mono"/>
                <a:cs typeface="Roboto Mono"/>
                <a:sym typeface="Roboto Mono"/>
              </a:rPr>
              <a:t>128</a:t>
            </a:r>
            <a:r>
              <a:rPr lang="ru-RU" sz="1850">
                <a:solidFill>
                  <a:srgbClr val="37474F"/>
                </a:solidFill>
                <a:latin typeface="Roboto Mono"/>
                <a:ea typeface="Roboto Mono"/>
                <a:cs typeface="Roboto Mono"/>
                <a:sym typeface="Roboto Mono"/>
              </a:rPr>
              <a:t>);</a:t>
            </a:r>
            <a:endParaRPr sz="18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850">
                <a:solidFill>
                  <a:srgbClr val="D81B60"/>
                </a:solidFill>
                <a:latin typeface="Roboto Mono"/>
                <a:ea typeface="Roboto Mono"/>
                <a:cs typeface="Roboto Mono"/>
                <a:sym typeface="Roboto Mono"/>
              </a:rPr>
              <a:t>/* ... */</a:t>
            </a:r>
            <a:endParaRPr sz="18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850">
                <a:solidFill>
                  <a:srgbClr val="37474F"/>
                </a:solidFill>
                <a:latin typeface="Roboto Mono"/>
                <a:ea typeface="Roboto Mono"/>
                <a:cs typeface="Roboto Mono"/>
                <a:sym typeface="Roboto Mono"/>
              </a:rPr>
              <a:t>read(buffer, </a:t>
            </a:r>
            <a:r>
              <a:rPr lang="ru-RU" sz="1850">
                <a:solidFill>
                  <a:srgbClr val="C53929"/>
                </a:solidFill>
                <a:latin typeface="Roboto Mono"/>
                <a:ea typeface="Roboto Mono"/>
                <a:cs typeface="Roboto Mono"/>
                <a:sym typeface="Roboto Mono"/>
              </a:rPr>
              <a:t>32</a:t>
            </a:r>
            <a:r>
              <a:rPr lang="ru-RU" sz="1850">
                <a:solidFill>
                  <a:srgbClr val="37474F"/>
                </a:solidFill>
                <a:latin typeface="Roboto Mono"/>
                <a:ea typeface="Roboto Mono"/>
                <a:cs typeface="Roboto Mono"/>
                <a:sym typeface="Roboto Mono"/>
              </a:rPr>
              <a:t>, </a:t>
            </a:r>
            <a:r>
              <a:rPr lang="ru-RU" sz="1850">
                <a:solidFill>
                  <a:srgbClr val="C53929"/>
                </a:solidFill>
                <a:latin typeface="Roboto Mono"/>
                <a:ea typeface="Roboto Mono"/>
                <a:cs typeface="Roboto Mono"/>
                <a:sym typeface="Roboto Mono"/>
              </a:rPr>
              <a:t>96</a:t>
            </a:r>
            <a:r>
              <a:rPr lang="ru-RU" sz="1850">
                <a:solidFill>
                  <a:srgbClr val="37474F"/>
                </a:solidFill>
                <a:latin typeface="Roboto Mono"/>
                <a:ea typeface="Roboto Mono"/>
                <a:cs typeface="Roboto Mono"/>
                <a:sym typeface="Roboto Mono"/>
              </a:rPr>
              <a:t>);</a:t>
            </a:r>
            <a:endParaRPr sz="18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850">
                <a:solidFill>
                  <a:srgbClr val="D81B60"/>
                </a:solidFill>
                <a:latin typeface="Roboto Mono"/>
                <a:ea typeface="Roboto Mono"/>
                <a:cs typeface="Roboto Mono"/>
                <a:sym typeface="Roboto Mono"/>
              </a:rPr>
              <a:t>/* ... */</a:t>
            </a:r>
            <a:endParaRPr sz="1600"/>
          </a:p>
        </p:txBody>
      </p:sp>
      <p:sp>
        <p:nvSpPr>
          <p:cNvPr id="369" name="Google Shape;369;p30"/>
          <p:cNvSpPr txBox="1"/>
          <p:nvPr/>
        </p:nvSpPr>
        <p:spPr>
          <a:xfrm>
            <a:off x="1711600" y="2826875"/>
            <a:ext cx="3739200" cy="16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950">
                <a:solidFill>
                  <a:srgbClr val="3F51B5"/>
                </a:solidFill>
                <a:latin typeface="Roboto Mono"/>
                <a:ea typeface="Roboto Mono"/>
                <a:cs typeface="Roboto Mono"/>
                <a:sym typeface="Roboto Mono"/>
              </a:rPr>
              <a:t>for</a:t>
            </a:r>
            <a:r>
              <a:rPr lang="ru-RU" sz="1950">
                <a:solidFill>
                  <a:srgbClr val="37474F"/>
                </a:solidFill>
                <a:latin typeface="Roboto Mono"/>
                <a:ea typeface="Roboto Mono"/>
                <a:cs typeface="Roboto Mono"/>
                <a:sym typeface="Roboto Mono"/>
              </a:rPr>
              <a:t> (</a:t>
            </a:r>
            <a:r>
              <a:rPr lang="ru-RU" sz="1950">
                <a:solidFill>
                  <a:srgbClr val="3F51B5"/>
                </a:solidFill>
                <a:latin typeface="Roboto Mono"/>
                <a:ea typeface="Roboto Mono"/>
                <a:cs typeface="Roboto Mono"/>
                <a:sym typeface="Roboto Mono"/>
              </a:rPr>
              <a:t>int</a:t>
            </a:r>
            <a:r>
              <a:rPr lang="ru-RU" sz="1950">
                <a:solidFill>
                  <a:srgbClr val="37474F"/>
                </a:solidFill>
                <a:latin typeface="Roboto Mono"/>
                <a:ea typeface="Roboto Mono"/>
                <a:cs typeface="Roboto Mono"/>
                <a:sym typeface="Roboto Mono"/>
              </a:rPr>
              <a:t> a = </a:t>
            </a:r>
            <a:r>
              <a:rPr lang="ru-RU" sz="1950">
                <a:solidFill>
                  <a:srgbClr val="C53929"/>
                </a:solidFill>
                <a:latin typeface="Roboto Mono"/>
                <a:ea typeface="Roboto Mono"/>
                <a:cs typeface="Roboto Mono"/>
                <a:sym typeface="Roboto Mono"/>
              </a:rPr>
              <a:t>0</a:t>
            </a:r>
            <a:r>
              <a:rPr lang="ru-RU" sz="1950">
                <a:solidFill>
                  <a:srgbClr val="37474F"/>
                </a:solidFill>
                <a:latin typeface="Roboto Mono"/>
                <a:ea typeface="Roboto Mono"/>
                <a:cs typeface="Roboto Mono"/>
                <a:sym typeface="Roboto Mono"/>
              </a:rPr>
              <a:t>; i &lt; count; ++i)</a:t>
            </a:r>
            <a:endParaRPr sz="1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950">
                <a:solidFill>
                  <a:srgbClr val="37474F"/>
                </a:solidFill>
                <a:latin typeface="Roboto Mono"/>
                <a:ea typeface="Roboto Mono"/>
                <a:cs typeface="Roboto Mono"/>
                <a:sym typeface="Roboto Mono"/>
              </a:rPr>
              <a:t>{</a:t>
            </a:r>
            <a:endParaRPr sz="1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950">
                <a:solidFill>
                  <a:srgbClr val="37474F"/>
                </a:solidFill>
                <a:latin typeface="Roboto Mono"/>
                <a:ea typeface="Roboto Mono"/>
                <a:cs typeface="Roboto Mono"/>
                <a:sym typeface="Roboto Mono"/>
              </a:rPr>
              <a:t>    </a:t>
            </a:r>
            <a:r>
              <a:rPr lang="ru-RU" sz="1950">
                <a:solidFill>
                  <a:srgbClr val="D81B60"/>
                </a:solidFill>
                <a:latin typeface="Roboto Mono"/>
                <a:ea typeface="Roboto Mono"/>
                <a:cs typeface="Roboto Mono"/>
                <a:sym typeface="Roboto Mono"/>
              </a:rPr>
              <a:t>/* ... cache 'a' */</a:t>
            </a:r>
            <a:endParaRPr sz="19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950">
                <a:solidFill>
                  <a:srgbClr val="37474F"/>
                </a:solidFill>
                <a:latin typeface="Roboto Mono"/>
                <a:ea typeface="Roboto Mono"/>
                <a:cs typeface="Roboto Mono"/>
                <a:sym typeface="Roboto Mono"/>
              </a:rPr>
              <a:t>}</a:t>
            </a:r>
            <a:endParaRPr sz="1950">
              <a:solidFill>
                <a:srgbClr val="3F51B5"/>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Кэш (3/6)</a:t>
            </a:r>
            <a:endParaRPr/>
          </a:p>
        </p:txBody>
      </p:sp>
      <p:sp>
        <p:nvSpPr>
          <p:cNvPr id="375" name="Google Shape;375;p3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376" name="Google Shape;376;p31"/>
          <p:cNvPicPr preferRelativeResize="0"/>
          <p:nvPr/>
        </p:nvPicPr>
        <p:blipFill>
          <a:blip r:embed="rId3">
            <a:alphaModFix/>
          </a:blip>
          <a:stretch>
            <a:fillRect/>
          </a:stretch>
        </p:blipFill>
        <p:spPr>
          <a:xfrm>
            <a:off x="4629150" y="1029569"/>
            <a:ext cx="2933700" cy="2524125"/>
          </a:xfrm>
          <a:prstGeom prst="rect">
            <a:avLst/>
          </a:prstGeom>
          <a:noFill/>
          <a:ln>
            <a:noFill/>
          </a:ln>
        </p:spPr>
      </p:pic>
      <p:graphicFrame>
        <p:nvGraphicFramePr>
          <p:cNvPr id="377" name="Google Shape;377;p31"/>
          <p:cNvGraphicFramePr/>
          <p:nvPr/>
        </p:nvGraphicFramePr>
        <p:xfrm>
          <a:off x="2400788" y="3819930"/>
          <a:ext cx="3000000" cy="3000000"/>
        </p:xfrm>
        <a:graphic>
          <a:graphicData uri="http://schemas.openxmlformats.org/drawingml/2006/table">
            <a:tbl>
              <a:tblPr>
                <a:noFill/>
                <a:tableStyleId>{4FB04C05-B6EB-4577-80B5-CB1118E38B4F}</a:tableStyleId>
              </a:tblPr>
              <a:tblGrid>
                <a:gridCol w="1605600"/>
                <a:gridCol w="2331050"/>
                <a:gridCol w="4163625"/>
              </a:tblGrid>
              <a:tr h="534475">
                <a:tc>
                  <a:txBody>
                    <a:bodyPr/>
                    <a:lstStyle/>
                    <a:p>
                      <a:pPr indent="0" lvl="0" marL="0" rtl="0" algn="ctr">
                        <a:spcBef>
                          <a:spcPts val="0"/>
                        </a:spcBef>
                        <a:spcAft>
                          <a:spcPts val="0"/>
                        </a:spcAft>
                        <a:buNone/>
                      </a:pPr>
                      <a:r>
                        <a:rPr lang="ru-RU" sz="2200"/>
                        <a:t>Кэш</a:t>
                      </a:r>
                      <a:endParaRPr sz="2200"/>
                    </a:p>
                  </a:txBody>
                  <a:tcPr marT="91425" marB="91425" marR="91425" marL="91425"/>
                </a:tc>
                <a:tc>
                  <a:txBody>
                    <a:bodyPr/>
                    <a:lstStyle/>
                    <a:p>
                      <a:pPr indent="0" lvl="0" marL="0" rtl="0" algn="ctr">
                        <a:spcBef>
                          <a:spcPts val="0"/>
                        </a:spcBef>
                        <a:spcAft>
                          <a:spcPts val="0"/>
                        </a:spcAft>
                        <a:buNone/>
                      </a:pPr>
                      <a:r>
                        <a:rPr lang="ru-RU" sz="2200"/>
                        <a:t>Размер</a:t>
                      </a:r>
                      <a:endParaRPr sz="2200"/>
                    </a:p>
                  </a:txBody>
                  <a:tcPr marT="91425" marB="91425" marR="91425" marL="91425"/>
                </a:tc>
                <a:tc>
                  <a:txBody>
                    <a:bodyPr/>
                    <a:lstStyle/>
                    <a:p>
                      <a:pPr indent="0" lvl="0" marL="0" rtl="0" algn="ctr">
                        <a:spcBef>
                          <a:spcPts val="0"/>
                        </a:spcBef>
                        <a:spcAft>
                          <a:spcPts val="0"/>
                        </a:spcAft>
                        <a:buNone/>
                      </a:pPr>
                      <a:r>
                        <a:rPr lang="ru-RU" sz="2200"/>
                        <a:t>Скорость доступа</a:t>
                      </a:r>
                      <a:endParaRPr sz="2200"/>
                    </a:p>
                  </a:txBody>
                  <a:tcPr marT="91425" marB="91425" marR="91425" marL="91425"/>
                </a:tc>
              </a:tr>
              <a:tr h="408875">
                <a:tc>
                  <a:txBody>
                    <a:bodyPr/>
                    <a:lstStyle/>
                    <a:p>
                      <a:pPr indent="0" lvl="0" marL="0" rtl="0" algn="ctr">
                        <a:spcBef>
                          <a:spcPts val="0"/>
                        </a:spcBef>
                        <a:spcAft>
                          <a:spcPts val="0"/>
                        </a:spcAft>
                        <a:buNone/>
                      </a:pPr>
                      <a:r>
                        <a:rPr lang="ru-RU" sz="1800"/>
                        <a:t>L1</a:t>
                      </a:r>
                      <a:endParaRPr sz="1800"/>
                    </a:p>
                  </a:txBody>
                  <a:tcPr marT="91425" marB="91425" marR="91425" marL="91425"/>
                </a:tc>
                <a:tc>
                  <a:txBody>
                    <a:bodyPr/>
                    <a:lstStyle/>
                    <a:p>
                      <a:pPr indent="0" lvl="0" marL="0" rtl="0" algn="ctr">
                        <a:spcBef>
                          <a:spcPts val="0"/>
                        </a:spcBef>
                        <a:spcAft>
                          <a:spcPts val="0"/>
                        </a:spcAft>
                        <a:buNone/>
                      </a:pPr>
                      <a:r>
                        <a:rPr lang="ru-RU" sz="1800"/>
                        <a:t>десятки Кб</a:t>
                      </a:r>
                      <a:endParaRPr sz="1800"/>
                    </a:p>
                  </a:txBody>
                  <a:tcPr marT="91425" marB="91425" marR="91425" marL="91425"/>
                </a:tc>
                <a:tc>
                  <a:txBody>
                    <a:bodyPr/>
                    <a:lstStyle/>
                    <a:p>
                      <a:pPr indent="0" lvl="0" marL="0" rtl="0" algn="ctr">
                        <a:spcBef>
                          <a:spcPts val="0"/>
                        </a:spcBef>
                        <a:spcAft>
                          <a:spcPts val="0"/>
                        </a:spcAft>
                        <a:buNone/>
                      </a:pPr>
                      <a:r>
                        <a:rPr lang="ru-RU" sz="1800"/>
                        <a:t>~1 такт, наносекунды</a:t>
                      </a:r>
                      <a:endParaRPr sz="1800"/>
                    </a:p>
                  </a:txBody>
                  <a:tcPr marT="91425" marB="91425" marR="91425" marL="91425"/>
                </a:tc>
              </a:tr>
              <a:tr h="654200">
                <a:tc>
                  <a:txBody>
                    <a:bodyPr/>
                    <a:lstStyle/>
                    <a:p>
                      <a:pPr indent="0" lvl="0" marL="0" rtl="0" algn="ctr">
                        <a:spcBef>
                          <a:spcPts val="0"/>
                        </a:spcBef>
                        <a:spcAft>
                          <a:spcPts val="0"/>
                        </a:spcAft>
                        <a:buNone/>
                      </a:pPr>
                      <a:r>
                        <a:rPr lang="ru-RU" sz="1800"/>
                        <a:t>L2</a:t>
                      </a:r>
                      <a:endParaRPr sz="1800"/>
                    </a:p>
                  </a:txBody>
                  <a:tcPr marT="91425" marB="91425" marR="91425" marL="91425"/>
                </a:tc>
                <a:tc>
                  <a:txBody>
                    <a:bodyPr/>
                    <a:lstStyle/>
                    <a:p>
                      <a:pPr indent="0" lvl="0" marL="0" rtl="0" algn="ctr">
                        <a:spcBef>
                          <a:spcPts val="0"/>
                        </a:spcBef>
                        <a:spcAft>
                          <a:spcPts val="0"/>
                        </a:spcAft>
                        <a:buNone/>
                      </a:pPr>
                      <a:r>
                        <a:rPr lang="ru-RU" sz="1800"/>
                        <a:t>единицы Кб</a:t>
                      </a:r>
                      <a:endParaRPr sz="1800"/>
                    </a:p>
                  </a:txBody>
                  <a:tcPr marT="91425" marB="91425" marR="91425" marL="91425"/>
                </a:tc>
                <a:tc>
                  <a:txBody>
                    <a:bodyPr/>
                    <a:lstStyle/>
                    <a:p>
                      <a:pPr indent="0" lvl="0" marL="0" rtl="0" algn="ctr">
                        <a:spcBef>
                          <a:spcPts val="0"/>
                        </a:spcBef>
                        <a:spcAft>
                          <a:spcPts val="0"/>
                        </a:spcAft>
                        <a:buNone/>
                      </a:pPr>
                      <a:r>
                        <a:rPr lang="ru-RU" sz="1800"/>
                        <a:t>десятки тактов, единицы наносекунд</a:t>
                      </a:r>
                      <a:endParaRPr sz="1800"/>
                    </a:p>
                  </a:txBody>
                  <a:tcPr marT="91425" marB="91425" marR="91425" marL="91425"/>
                </a:tc>
              </a:tr>
              <a:tr h="654200">
                <a:tc>
                  <a:txBody>
                    <a:bodyPr/>
                    <a:lstStyle/>
                    <a:p>
                      <a:pPr indent="0" lvl="0" marL="0" rtl="0" algn="ctr">
                        <a:spcBef>
                          <a:spcPts val="0"/>
                        </a:spcBef>
                        <a:spcAft>
                          <a:spcPts val="0"/>
                        </a:spcAft>
                        <a:buNone/>
                      </a:pPr>
                      <a:r>
                        <a:rPr lang="ru-RU" sz="1800"/>
                        <a:t>L3</a:t>
                      </a:r>
                      <a:endParaRPr sz="1800"/>
                    </a:p>
                  </a:txBody>
                  <a:tcPr marT="91425" marB="91425" marR="91425" marL="91425"/>
                </a:tc>
                <a:tc>
                  <a:txBody>
                    <a:bodyPr/>
                    <a:lstStyle/>
                    <a:p>
                      <a:pPr indent="0" lvl="0" marL="0" rtl="0" algn="ctr">
                        <a:spcBef>
                          <a:spcPts val="0"/>
                        </a:spcBef>
                        <a:spcAft>
                          <a:spcPts val="0"/>
                        </a:spcAft>
                        <a:buNone/>
                      </a:pPr>
                      <a:r>
                        <a:rPr lang="ru-RU" sz="1800"/>
                        <a:t>десятки Мб</a:t>
                      </a:r>
                      <a:endParaRPr sz="1800"/>
                    </a:p>
                  </a:txBody>
                  <a:tcPr marT="91425" marB="91425" marR="91425" marL="91425"/>
                </a:tc>
                <a:tc>
                  <a:txBody>
                    <a:bodyPr/>
                    <a:lstStyle/>
                    <a:p>
                      <a:pPr indent="0" lvl="0" marL="0" rtl="0" algn="ctr">
                        <a:spcBef>
                          <a:spcPts val="0"/>
                        </a:spcBef>
                        <a:spcAft>
                          <a:spcPts val="0"/>
                        </a:spcAft>
                        <a:buNone/>
                      </a:pPr>
                      <a:r>
                        <a:rPr lang="ru-RU" sz="1800"/>
                        <a:t>сотни тактов, десятки наносекунд</a:t>
                      </a:r>
                      <a:endParaRPr sz="18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2"/>
          <p:cNvSpPr txBox="1"/>
          <p:nvPr>
            <p:ph idx="1" type="body"/>
          </p:nvPr>
        </p:nvSpPr>
        <p:spPr>
          <a:xfrm>
            <a:off x="2639550" y="1612425"/>
            <a:ext cx="8431200" cy="18987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Вопрос (2 балла):</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Почему такая разница скоростей кэшей?</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383" name="Google Shape;383;p3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Кэш</a:t>
            </a:r>
            <a:r>
              <a:rPr lang="ru-RU"/>
              <a:t> (4/6)</a:t>
            </a:r>
            <a:endParaRPr/>
          </a:p>
        </p:txBody>
      </p:sp>
      <p:sp>
        <p:nvSpPr>
          <p:cNvPr id="384" name="Google Shape;384;p3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385" name="Google Shape;385;p32"/>
          <p:cNvPicPr preferRelativeResize="0"/>
          <p:nvPr/>
        </p:nvPicPr>
        <p:blipFill>
          <a:blip r:embed="rId3">
            <a:alphaModFix/>
          </a:blip>
          <a:stretch>
            <a:fillRect/>
          </a:stretch>
        </p:blipFill>
        <p:spPr>
          <a:xfrm>
            <a:off x="982580" y="1562025"/>
            <a:ext cx="1101325" cy="1573300"/>
          </a:xfrm>
          <a:prstGeom prst="rect">
            <a:avLst/>
          </a:prstGeom>
          <a:noFill/>
          <a:ln>
            <a:noFill/>
          </a:ln>
        </p:spPr>
      </p:pic>
      <p:pic>
        <p:nvPicPr>
          <p:cNvPr id="386" name="Google Shape;386;p32"/>
          <p:cNvPicPr preferRelativeResize="0"/>
          <p:nvPr/>
        </p:nvPicPr>
        <p:blipFill>
          <a:blip r:embed="rId4">
            <a:alphaModFix/>
          </a:blip>
          <a:stretch>
            <a:fillRect/>
          </a:stretch>
        </p:blipFill>
        <p:spPr>
          <a:xfrm>
            <a:off x="740788" y="1445550"/>
            <a:ext cx="1437890" cy="1628700"/>
          </a:xfrm>
          <a:prstGeom prst="rect">
            <a:avLst/>
          </a:prstGeom>
          <a:noFill/>
          <a:ln>
            <a:noFill/>
          </a:ln>
        </p:spPr>
      </p:pic>
      <p:sp>
        <p:nvSpPr>
          <p:cNvPr id="387" name="Google Shape;387;p32"/>
          <p:cNvSpPr txBox="1"/>
          <p:nvPr/>
        </p:nvSpPr>
        <p:spPr>
          <a:xfrm>
            <a:off x="2959050" y="3511075"/>
            <a:ext cx="8111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Больше размер - дольше поиск. Дальше от процессора - ток передается дольше.</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6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Кэш (</a:t>
            </a:r>
            <a:r>
              <a:rPr lang="ru-RU"/>
              <a:t>5/6</a:t>
            </a:r>
            <a:r>
              <a:rPr lang="ru-RU"/>
              <a:t>)</a:t>
            </a:r>
            <a:endParaRPr/>
          </a:p>
        </p:txBody>
      </p:sp>
      <p:sp>
        <p:nvSpPr>
          <p:cNvPr id="393" name="Google Shape;393;p3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394" name="Google Shape;394;p33"/>
          <p:cNvPicPr preferRelativeResize="0"/>
          <p:nvPr/>
        </p:nvPicPr>
        <p:blipFill>
          <a:blip r:embed="rId3">
            <a:alphaModFix/>
          </a:blip>
          <a:stretch>
            <a:fillRect/>
          </a:stretch>
        </p:blipFill>
        <p:spPr>
          <a:xfrm>
            <a:off x="6210175" y="1422569"/>
            <a:ext cx="3581400" cy="2209800"/>
          </a:xfrm>
          <a:prstGeom prst="rect">
            <a:avLst/>
          </a:prstGeom>
          <a:noFill/>
          <a:ln>
            <a:noFill/>
          </a:ln>
        </p:spPr>
      </p:pic>
      <p:pic>
        <p:nvPicPr>
          <p:cNvPr id="395" name="Google Shape;395;p33"/>
          <p:cNvPicPr preferRelativeResize="0"/>
          <p:nvPr/>
        </p:nvPicPr>
        <p:blipFill>
          <a:blip r:embed="rId4">
            <a:alphaModFix/>
          </a:blip>
          <a:stretch>
            <a:fillRect/>
          </a:stretch>
        </p:blipFill>
        <p:spPr>
          <a:xfrm>
            <a:off x="6210183" y="4266494"/>
            <a:ext cx="2809875" cy="1752600"/>
          </a:xfrm>
          <a:prstGeom prst="rect">
            <a:avLst/>
          </a:prstGeom>
          <a:noFill/>
          <a:ln>
            <a:noFill/>
          </a:ln>
        </p:spPr>
      </p:pic>
      <p:sp>
        <p:nvSpPr>
          <p:cNvPr id="396" name="Google Shape;396;p33"/>
          <p:cNvSpPr txBox="1"/>
          <p:nvPr/>
        </p:nvSpPr>
        <p:spPr>
          <a:xfrm>
            <a:off x="1899875" y="1574400"/>
            <a:ext cx="3346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1 - в большом кеше дольше поиск, много сравнений</a:t>
            </a:r>
            <a:endParaRPr/>
          </a:p>
        </p:txBody>
      </p:sp>
      <p:sp>
        <p:nvSpPr>
          <p:cNvPr id="397" name="Google Shape;397;p33"/>
          <p:cNvSpPr txBox="1"/>
          <p:nvPr/>
        </p:nvSpPr>
        <p:spPr>
          <a:xfrm>
            <a:off x="1899875" y="4266500"/>
            <a:ext cx="3346500" cy="1431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ru-RU" sz="2250">
                <a:highlight>
                  <a:srgbClr val="FFFFFF"/>
                </a:highlight>
              </a:rPr>
              <a:t>2 - дорога до кеша и обратно тоже стоит времени</a:t>
            </a:r>
            <a:endParaRPr sz="2250">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Кэш (6/6)</a:t>
            </a:r>
            <a:endParaRPr/>
          </a:p>
        </p:txBody>
      </p:sp>
      <p:sp>
        <p:nvSpPr>
          <p:cNvPr id="403" name="Google Shape;403;p3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404" name="Google Shape;404;p34"/>
          <p:cNvPicPr preferRelativeResize="0"/>
          <p:nvPr/>
        </p:nvPicPr>
        <p:blipFill>
          <a:blip r:embed="rId3">
            <a:alphaModFix/>
          </a:blip>
          <a:stretch>
            <a:fillRect/>
          </a:stretch>
        </p:blipFill>
        <p:spPr>
          <a:xfrm>
            <a:off x="2305233" y="1435244"/>
            <a:ext cx="7581543" cy="49407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Политики включаемости кэша</a:t>
            </a:r>
            <a:endParaRPr/>
          </a:p>
        </p:txBody>
      </p:sp>
      <p:sp>
        <p:nvSpPr>
          <p:cNvPr id="410" name="Google Shape;410;p3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411" name="Google Shape;411;p35"/>
          <p:cNvSpPr txBox="1"/>
          <p:nvPr/>
        </p:nvSpPr>
        <p:spPr>
          <a:xfrm>
            <a:off x="1774700" y="1823200"/>
            <a:ext cx="18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400"/>
              <a:t>Inclusive</a:t>
            </a:r>
            <a:endParaRPr sz="2400"/>
          </a:p>
        </p:txBody>
      </p:sp>
      <p:sp>
        <p:nvSpPr>
          <p:cNvPr id="412" name="Google Shape;412;p35"/>
          <p:cNvSpPr txBox="1"/>
          <p:nvPr/>
        </p:nvSpPr>
        <p:spPr>
          <a:xfrm>
            <a:off x="5171163" y="1838650"/>
            <a:ext cx="1349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Ex</a:t>
            </a:r>
            <a:r>
              <a:rPr lang="ru-RU" sz="2200"/>
              <a:t>clusive</a:t>
            </a:r>
            <a:endParaRPr sz="2200"/>
          </a:p>
        </p:txBody>
      </p:sp>
      <p:sp>
        <p:nvSpPr>
          <p:cNvPr id="413" name="Google Shape;413;p35"/>
          <p:cNvSpPr txBox="1"/>
          <p:nvPr/>
        </p:nvSpPr>
        <p:spPr>
          <a:xfrm>
            <a:off x="8645950" y="1838650"/>
            <a:ext cx="1349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NINE</a:t>
            </a:r>
            <a:endParaRPr sz="2200"/>
          </a:p>
        </p:txBody>
      </p:sp>
      <p:pic>
        <p:nvPicPr>
          <p:cNvPr id="414" name="Google Shape;414;p35"/>
          <p:cNvPicPr preferRelativeResize="0"/>
          <p:nvPr/>
        </p:nvPicPr>
        <p:blipFill>
          <a:blip r:embed="rId3">
            <a:alphaModFix/>
          </a:blip>
          <a:stretch>
            <a:fillRect/>
          </a:stretch>
        </p:blipFill>
        <p:spPr>
          <a:xfrm>
            <a:off x="1679338" y="2504350"/>
            <a:ext cx="1990725" cy="1238250"/>
          </a:xfrm>
          <a:prstGeom prst="rect">
            <a:avLst/>
          </a:prstGeom>
          <a:noFill/>
          <a:ln>
            <a:noFill/>
          </a:ln>
        </p:spPr>
      </p:pic>
      <p:pic>
        <p:nvPicPr>
          <p:cNvPr id="415" name="Google Shape;415;p35"/>
          <p:cNvPicPr preferRelativeResize="0"/>
          <p:nvPr/>
        </p:nvPicPr>
        <p:blipFill>
          <a:blip r:embed="rId4">
            <a:alphaModFix/>
          </a:blip>
          <a:stretch>
            <a:fillRect/>
          </a:stretch>
        </p:blipFill>
        <p:spPr>
          <a:xfrm>
            <a:off x="4869400" y="2361850"/>
            <a:ext cx="1952625" cy="2581275"/>
          </a:xfrm>
          <a:prstGeom prst="rect">
            <a:avLst/>
          </a:prstGeom>
          <a:noFill/>
          <a:ln>
            <a:noFill/>
          </a:ln>
        </p:spPr>
      </p:pic>
      <p:pic>
        <p:nvPicPr>
          <p:cNvPr id="416" name="Google Shape;416;p35"/>
          <p:cNvPicPr preferRelativeResize="0"/>
          <p:nvPr/>
        </p:nvPicPr>
        <p:blipFill>
          <a:blip r:embed="rId5">
            <a:alphaModFix/>
          </a:blip>
          <a:stretch>
            <a:fillRect/>
          </a:stretch>
        </p:blipFill>
        <p:spPr>
          <a:xfrm>
            <a:off x="8334650" y="2377300"/>
            <a:ext cx="1971675" cy="258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Inclusive</a:t>
            </a:r>
            <a:r>
              <a:rPr lang="ru-RU"/>
              <a:t> кэш</a:t>
            </a:r>
            <a:endParaRPr/>
          </a:p>
        </p:txBody>
      </p:sp>
      <p:sp>
        <p:nvSpPr>
          <p:cNvPr id="422" name="Google Shape;422;p3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423" name="Google Shape;423;p36"/>
          <p:cNvSpPr txBox="1"/>
          <p:nvPr/>
        </p:nvSpPr>
        <p:spPr>
          <a:xfrm>
            <a:off x="3925050" y="1358450"/>
            <a:ext cx="434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400"/>
              <a:t>Пусть процессор читает </a:t>
            </a:r>
            <a:r>
              <a:rPr b="1" lang="ru-RU" sz="2400"/>
              <a:t>X </a:t>
            </a:r>
            <a:r>
              <a:rPr lang="ru-RU" sz="2400"/>
              <a:t>...</a:t>
            </a:r>
            <a:endParaRPr b="1" sz="2400"/>
          </a:p>
        </p:txBody>
      </p:sp>
      <p:sp>
        <p:nvSpPr>
          <p:cNvPr id="424" name="Google Shape;424;p36"/>
          <p:cNvSpPr/>
          <p:nvPr/>
        </p:nvSpPr>
        <p:spPr>
          <a:xfrm>
            <a:off x="3123600" y="1926275"/>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L1</a:t>
            </a:r>
            <a:endParaRPr sz="2100"/>
          </a:p>
        </p:txBody>
      </p:sp>
      <p:sp>
        <p:nvSpPr>
          <p:cNvPr id="425" name="Google Shape;425;p36"/>
          <p:cNvSpPr/>
          <p:nvPr/>
        </p:nvSpPr>
        <p:spPr>
          <a:xfrm>
            <a:off x="3123600" y="2480375"/>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426" name="Google Shape;426;p36"/>
          <p:cNvSpPr/>
          <p:nvPr/>
        </p:nvSpPr>
        <p:spPr>
          <a:xfrm>
            <a:off x="5635050" y="1926263"/>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L1</a:t>
            </a:r>
            <a:endParaRPr sz="2100"/>
          </a:p>
        </p:txBody>
      </p:sp>
      <p:sp>
        <p:nvSpPr>
          <p:cNvPr id="427" name="Google Shape;427;p36"/>
          <p:cNvSpPr/>
          <p:nvPr/>
        </p:nvSpPr>
        <p:spPr>
          <a:xfrm>
            <a:off x="5635050" y="2480363"/>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000"/>
          </a:p>
        </p:txBody>
      </p:sp>
      <p:sp>
        <p:nvSpPr>
          <p:cNvPr id="428" name="Google Shape;428;p36"/>
          <p:cNvSpPr/>
          <p:nvPr/>
        </p:nvSpPr>
        <p:spPr>
          <a:xfrm>
            <a:off x="8146500" y="1912550"/>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L1</a:t>
            </a:r>
            <a:endParaRPr sz="2100"/>
          </a:p>
        </p:txBody>
      </p:sp>
      <p:sp>
        <p:nvSpPr>
          <p:cNvPr id="429" name="Google Shape;429;p36"/>
          <p:cNvSpPr/>
          <p:nvPr/>
        </p:nvSpPr>
        <p:spPr>
          <a:xfrm>
            <a:off x="8146500" y="2466650"/>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430" name="Google Shape;430;p36"/>
          <p:cNvSpPr/>
          <p:nvPr/>
        </p:nvSpPr>
        <p:spPr>
          <a:xfrm>
            <a:off x="3123600" y="3881025"/>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L2</a:t>
            </a:r>
            <a:endParaRPr sz="2100"/>
          </a:p>
        </p:txBody>
      </p:sp>
      <p:sp>
        <p:nvSpPr>
          <p:cNvPr id="431" name="Google Shape;431;p36"/>
          <p:cNvSpPr/>
          <p:nvPr/>
        </p:nvSpPr>
        <p:spPr>
          <a:xfrm>
            <a:off x="3123600" y="4435125"/>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432" name="Google Shape;432;p36"/>
          <p:cNvSpPr/>
          <p:nvPr/>
        </p:nvSpPr>
        <p:spPr>
          <a:xfrm>
            <a:off x="5635050" y="3867288"/>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L2</a:t>
            </a:r>
            <a:endParaRPr sz="2100"/>
          </a:p>
        </p:txBody>
      </p:sp>
      <p:sp>
        <p:nvSpPr>
          <p:cNvPr id="433" name="Google Shape;433;p36"/>
          <p:cNvSpPr/>
          <p:nvPr/>
        </p:nvSpPr>
        <p:spPr>
          <a:xfrm>
            <a:off x="5635050" y="4421388"/>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434" name="Google Shape;434;p36"/>
          <p:cNvSpPr/>
          <p:nvPr/>
        </p:nvSpPr>
        <p:spPr>
          <a:xfrm>
            <a:off x="8146500" y="3867300"/>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L2</a:t>
            </a:r>
            <a:endParaRPr sz="2100"/>
          </a:p>
        </p:txBody>
      </p:sp>
      <p:sp>
        <p:nvSpPr>
          <p:cNvPr id="435" name="Google Shape;435;p36"/>
          <p:cNvSpPr/>
          <p:nvPr/>
        </p:nvSpPr>
        <p:spPr>
          <a:xfrm>
            <a:off x="8146500" y="4421400"/>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cxnSp>
        <p:nvCxnSpPr>
          <p:cNvPr id="436" name="Google Shape;436;p36"/>
          <p:cNvCxnSpPr/>
          <p:nvPr/>
        </p:nvCxnSpPr>
        <p:spPr>
          <a:xfrm>
            <a:off x="4772250" y="2108400"/>
            <a:ext cx="11400" cy="4012800"/>
          </a:xfrm>
          <a:prstGeom prst="straightConnector1">
            <a:avLst/>
          </a:prstGeom>
          <a:noFill/>
          <a:ln cap="flat" cmpd="sng" w="28575">
            <a:solidFill>
              <a:srgbClr val="000000"/>
            </a:solidFill>
            <a:prstDash val="dot"/>
            <a:round/>
            <a:headEnd len="med" w="med" type="none"/>
            <a:tailEnd len="med" w="med" type="none"/>
          </a:ln>
        </p:spPr>
      </p:cxnSp>
      <p:cxnSp>
        <p:nvCxnSpPr>
          <p:cNvPr id="437" name="Google Shape;437;p36"/>
          <p:cNvCxnSpPr/>
          <p:nvPr/>
        </p:nvCxnSpPr>
        <p:spPr>
          <a:xfrm>
            <a:off x="7325238" y="2153775"/>
            <a:ext cx="11400" cy="4012800"/>
          </a:xfrm>
          <a:prstGeom prst="straightConnector1">
            <a:avLst/>
          </a:prstGeom>
          <a:noFill/>
          <a:ln cap="flat" cmpd="sng" w="28575">
            <a:solidFill>
              <a:srgbClr val="000000"/>
            </a:solidFill>
            <a:prstDash val="dot"/>
            <a:round/>
            <a:headEnd len="med" w="med" type="none"/>
            <a:tailEnd len="med" w="med" type="none"/>
          </a:ln>
        </p:spPr>
      </p:cxnSp>
      <p:sp>
        <p:nvSpPr>
          <p:cNvPr id="438" name="Google Shape;438;p36"/>
          <p:cNvSpPr txBox="1"/>
          <p:nvPr/>
        </p:nvSpPr>
        <p:spPr>
          <a:xfrm>
            <a:off x="2822550" y="5586275"/>
            <a:ext cx="168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Взять из L1</a:t>
            </a:r>
            <a:endParaRPr sz="1800"/>
          </a:p>
        </p:txBody>
      </p:sp>
      <p:sp>
        <p:nvSpPr>
          <p:cNvPr id="439" name="Google Shape;439;p36"/>
          <p:cNvSpPr/>
          <p:nvPr/>
        </p:nvSpPr>
        <p:spPr>
          <a:xfrm>
            <a:off x="3244475" y="2516525"/>
            <a:ext cx="614700" cy="627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txBox="1"/>
          <p:nvPr/>
        </p:nvSpPr>
        <p:spPr>
          <a:xfrm>
            <a:off x="4923000" y="5586275"/>
            <a:ext cx="226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Скопировать в </a:t>
            </a:r>
            <a:r>
              <a:rPr lang="ru-RU" sz="1800"/>
              <a:t>L1</a:t>
            </a:r>
            <a:endParaRPr sz="1800"/>
          </a:p>
        </p:txBody>
      </p:sp>
      <p:sp>
        <p:nvSpPr>
          <p:cNvPr id="441" name="Google Shape;441;p36"/>
          <p:cNvSpPr txBox="1"/>
          <p:nvPr/>
        </p:nvSpPr>
        <p:spPr>
          <a:xfrm>
            <a:off x="4923000" y="5913775"/>
            <a:ext cx="226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Взять из</a:t>
            </a:r>
            <a:r>
              <a:rPr lang="ru-RU" sz="1800"/>
              <a:t> L1</a:t>
            </a:r>
            <a:endParaRPr sz="1800"/>
          </a:p>
        </p:txBody>
      </p:sp>
      <p:sp>
        <p:nvSpPr>
          <p:cNvPr id="442" name="Google Shape;442;p36"/>
          <p:cNvSpPr/>
          <p:nvPr/>
        </p:nvSpPr>
        <p:spPr>
          <a:xfrm>
            <a:off x="5747100" y="2516500"/>
            <a:ext cx="614700" cy="627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txBox="1"/>
          <p:nvPr/>
        </p:nvSpPr>
        <p:spPr>
          <a:xfrm>
            <a:off x="3233175" y="2583725"/>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444" name="Google Shape;444;p36"/>
          <p:cNvSpPr txBox="1"/>
          <p:nvPr/>
        </p:nvSpPr>
        <p:spPr>
          <a:xfrm>
            <a:off x="5747100" y="2583713"/>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Y</a:t>
            </a:r>
            <a:endParaRPr b="1" sz="2000"/>
          </a:p>
        </p:txBody>
      </p:sp>
      <p:sp>
        <p:nvSpPr>
          <p:cNvPr id="445" name="Google Shape;445;p36"/>
          <p:cNvSpPr txBox="1"/>
          <p:nvPr/>
        </p:nvSpPr>
        <p:spPr>
          <a:xfrm>
            <a:off x="8249725" y="3008000"/>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Y</a:t>
            </a:r>
            <a:endParaRPr b="1" sz="2000"/>
          </a:p>
        </p:txBody>
      </p:sp>
      <p:sp>
        <p:nvSpPr>
          <p:cNvPr id="446" name="Google Shape;446;p36"/>
          <p:cNvSpPr txBox="1"/>
          <p:nvPr/>
        </p:nvSpPr>
        <p:spPr>
          <a:xfrm>
            <a:off x="5747088" y="2583700"/>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447" name="Google Shape;447;p36"/>
          <p:cNvSpPr txBox="1"/>
          <p:nvPr/>
        </p:nvSpPr>
        <p:spPr>
          <a:xfrm>
            <a:off x="8249725" y="2570000"/>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448" name="Google Shape;448;p36"/>
          <p:cNvSpPr txBox="1"/>
          <p:nvPr/>
        </p:nvSpPr>
        <p:spPr>
          <a:xfrm>
            <a:off x="5768550" y="4502063"/>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449" name="Google Shape;449;p36"/>
          <p:cNvSpPr txBox="1"/>
          <p:nvPr/>
        </p:nvSpPr>
        <p:spPr>
          <a:xfrm>
            <a:off x="8237125" y="4502075"/>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Y</a:t>
            </a:r>
            <a:endParaRPr b="1" sz="2000"/>
          </a:p>
        </p:txBody>
      </p:sp>
      <p:sp>
        <p:nvSpPr>
          <p:cNvPr id="450" name="Google Shape;450;p36"/>
          <p:cNvSpPr txBox="1"/>
          <p:nvPr/>
        </p:nvSpPr>
        <p:spPr>
          <a:xfrm>
            <a:off x="8237125" y="4502075"/>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451" name="Google Shape;451;p36"/>
          <p:cNvSpPr txBox="1"/>
          <p:nvPr/>
        </p:nvSpPr>
        <p:spPr>
          <a:xfrm>
            <a:off x="7476000" y="5586275"/>
            <a:ext cx="2618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Скопировать в L1 и L2</a:t>
            </a:r>
            <a:endParaRPr sz="1800"/>
          </a:p>
        </p:txBody>
      </p:sp>
      <p:sp>
        <p:nvSpPr>
          <p:cNvPr id="452" name="Google Shape;452;p36"/>
          <p:cNvSpPr txBox="1"/>
          <p:nvPr/>
        </p:nvSpPr>
        <p:spPr>
          <a:xfrm>
            <a:off x="7476000" y="5913775"/>
            <a:ext cx="2902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Починить включаемость</a:t>
            </a:r>
            <a:endParaRPr sz="1800"/>
          </a:p>
        </p:txBody>
      </p:sp>
      <p:sp>
        <p:nvSpPr>
          <p:cNvPr id="453" name="Google Shape;453;p36"/>
          <p:cNvSpPr txBox="1"/>
          <p:nvPr/>
        </p:nvSpPr>
        <p:spPr>
          <a:xfrm>
            <a:off x="7476000" y="6256625"/>
            <a:ext cx="2902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Взять из L1</a:t>
            </a:r>
            <a:endParaRPr sz="1800"/>
          </a:p>
        </p:txBody>
      </p:sp>
      <p:sp>
        <p:nvSpPr>
          <p:cNvPr id="454" name="Google Shape;454;p36"/>
          <p:cNvSpPr/>
          <p:nvPr/>
        </p:nvSpPr>
        <p:spPr>
          <a:xfrm>
            <a:off x="8249725" y="2502800"/>
            <a:ext cx="614700" cy="627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xit" presetID="1" presetSubtype="0">
                                  <p:stCondLst>
                                    <p:cond delay="0"/>
                                  </p:stCondLst>
                                  <p:childTnLst>
                                    <p:set>
                                      <p:cBhvr>
                                        <p:cTn dur="1" fill="hold">
                                          <p:stCondLst>
                                            <p:cond delay="0"/>
                                          </p:stCondLst>
                                        </p:cTn>
                                        <p:tgtEl>
                                          <p:spTgt spid="4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xit" presetID="1" presetSubtype="0">
                                  <p:stCondLst>
                                    <p:cond delay="0"/>
                                  </p:stCondLst>
                                  <p:childTnLst>
                                    <p:set>
                                      <p:cBhvr>
                                        <p:cTn dur="1" fill="hold">
                                          <p:stCondLst>
                                            <p:cond delay="500"/>
                                          </p:stCondLst>
                                        </p:cTn>
                                        <p:tgtEl>
                                          <p:spTgt spid="4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idx="1" type="body"/>
          </p:nvPr>
        </p:nvSpPr>
        <p:spPr>
          <a:xfrm>
            <a:off x="6091802" y="996900"/>
            <a:ext cx="5456400" cy="48642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None/>
            </a:pPr>
            <a:r>
              <a:rPr lang="ru-RU" sz="2500"/>
              <a:t>Планировщик корутин (сегодня).</a:t>
            </a:r>
            <a:endParaRPr sz="2500"/>
          </a:p>
          <a:p>
            <a:pPr indent="0" lvl="0" marL="0" rtl="0" algn="l">
              <a:lnSpc>
                <a:spcPct val="150000"/>
              </a:lnSpc>
              <a:spcBef>
                <a:spcPts val="0"/>
              </a:spcBef>
              <a:spcAft>
                <a:spcPts val="0"/>
              </a:spcAft>
              <a:buNone/>
            </a:pPr>
            <a:r>
              <a:rPr lang="ru-RU" sz="2500"/>
              <a:t>После дедлайна -1 балл за каждый день просрочки.</a:t>
            </a:r>
            <a:endParaRPr sz="2500"/>
          </a:p>
        </p:txBody>
      </p:sp>
      <p:sp>
        <p:nvSpPr>
          <p:cNvPr id="228" name="Google Shape;228;p19"/>
          <p:cNvSpPr txBox="1"/>
          <p:nvPr>
            <p:ph idx="2" type="body"/>
          </p:nvPr>
        </p:nvSpPr>
        <p:spPr>
          <a:xfrm>
            <a:off x="982569" y="3151476"/>
            <a:ext cx="34584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Дедлайны</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Exclusive</a:t>
            </a:r>
            <a:r>
              <a:rPr lang="ru-RU"/>
              <a:t> кэш (1/2)</a:t>
            </a:r>
            <a:endParaRPr/>
          </a:p>
        </p:txBody>
      </p:sp>
      <p:sp>
        <p:nvSpPr>
          <p:cNvPr id="460" name="Google Shape;460;p3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461" name="Google Shape;461;p37"/>
          <p:cNvSpPr txBox="1"/>
          <p:nvPr/>
        </p:nvSpPr>
        <p:spPr>
          <a:xfrm>
            <a:off x="3925050" y="1358450"/>
            <a:ext cx="434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400"/>
              <a:t>Пусть процессор читает </a:t>
            </a:r>
            <a:r>
              <a:rPr b="1" lang="ru-RU" sz="2400"/>
              <a:t>X </a:t>
            </a:r>
            <a:r>
              <a:rPr lang="ru-RU" sz="2400"/>
              <a:t>...</a:t>
            </a:r>
            <a:endParaRPr sz="2400"/>
          </a:p>
        </p:txBody>
      </p:sp>
      <p:sp>
        <p:nvSpPr>
          <p:cNvPr id="462" name="Google Shape;462;p37"/>
          <p:cNvSpPr/>
          <p:nvPr/>
        </p:nvSpPr>
        <p:spPr>
          <a:xfrm>
            <a:off x="3123600" y="1926275"/>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L1</a:t>
            </a:r>
            <a:endParaRPr sz="2100"/>
          </a:p>
        </p:txBody>
      </p:sp>
      <p:sp>
        <p:nvSpPr>
          <p:cNvPr id="463" name="Google Shape;463;p37"/>
          <p:cNvSpPr/>
          <p:nvPr/>
        </p:nvSpPr>
        <p:spPr>
          <a:xfrm>
            <a:off x="3123600" y="2480375"/>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464" name="Google Shape;464;p37"/>
          <p:cNvSpPr/>
          <p:nvPr/>
        </p:nvSpPr>
        <p:spPr>
          <a:xfrm>
            <a:off x="5635050" y="1926263"/>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L1</a:t>
            </a:r>
            <a:endParaRPr sz="2100"/>
          </a:p>
        </p:txBody>
      </p:sp>
      <p:sp>
        <p:nvSpPr>
          <p:cNvPr id="465" name="Google Shape;465;p37"/>
          <p:cNvSpPr/>
          <p:nvPr/>
        </p:nvSpPr>
        <p:spPr>
          <a:xfrm>
            <a:off x="5635050" y="2480363"/>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000"/>
          </a:p>
        </p:txBody>
      </p:sp>
      <p:sp>
        <p:nvSpPr>
          <p:cNvPr id="466" name="Google Shape;466;p37"/>
          <p:cNvSpPr/>
          <p:nvPr/>
        </p:nvSpPr>
        <p:spPr>
          <a:xfrm>
            <a:off x="8146500" y="1912550"/>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L1</a:t>
            </a:r>
            <a:endParaRPr sz="2100"/>
          </a:p>
        </p:txBody>
      </p:sp>
      <p:sp>
        <p:nvSpPr>
          <p:cNvPr id="467" name="Google Shape;467;p37"/>
          <p:cNvSpPr/>
          <p:nvPr/>
        </p:nvSpPr>
        <p:spPr>
          <a:xfrm>
            <a:off x="8146500" y="2466650"/>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468" name="Google Shape;468;p37"/>
          <p:cNvSpPr/>
          <p:nvPr/>
        </p:nvSpPr>
        <p:spPr>
          <a:xfrm>
            <a:off x="3123600" y="3881025"/>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L2</a:t>
            </a:r>
            <a:endParaRPr sz="2100"/>
          </a:p>
        </p:txBody>
      </p:sp>
      <p:sp>
        <p:nvSpPr>
          <p:cNvPr id="469" name="Google Shape;469;p37"/>
          <p:cNvSpPr/>
          <p:nvPr/>
        </p:nvSpPr>
        <p:spPr>
          <a:xfrm>
            <a:off x="3123600" y="4435125"/>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470" name="Google Shape;470;p37"/>
          <p:cNvSpPr/>
          <p:nvPr/>
        </p:nvSpPr>
        <p:spPr>
          <a:xfrm>
            <a:off x="5635050" y="3867288"/>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L2</a:t>
            </a:r>
            <a:endParaRPr sz="2100"/>
          </a:p>
        </p:txBody>
      </p:sp>
      <p:sp>
        <p:nvSpPr>
          <p:cNvPr id="471" name="Google Shape;471;p37"/>
          <p:cNvSpPr/>
          <p:nvPr/>
        </p:nvSpPr>
        <p:spPr>
          <a:xfrm>
            <a:off x="5635050" y="4421388"/>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472" name="Google Shape;472;p37"/>
          <p:cNvSpPr/>
          <p:nvPr/>
        </p:nvSpPr>
        <p:spPr>
          <a:xfrm>
            <a:off x="8146500" y="3867300"/>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L2</a:t>
            </a:r>
            <a:endParaRPr sz="2100"/>
          </a:p>
        </p:txBody>
      </p:sp>
      <p:sp>
        <p:nvSpPr>
          <p:cNvPr id="473" name="Google Shape;473;p37"/>
          <p:cNvSpPr/>
          <p:nvPr/>
        </p:nvSpPr>
        <p:spPr>
          <a:xfrm>
            <a:off x="8146500" y="4421400"/>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cxnSp>
        <p:nvCxnSpPr>
          <p:cNvPr id="474" name="Google Shape;474;p37"/>
          <p:cNvCxnSpPr/>
          <p:nvPr/>
        </p:nvCxnSpPr>
        <p:spPr>
          <a:xfrm>
            <a:off x="4772250" y="2108400"/>
            <a:ext cx="11400" cy="4012800"/>
          </a:xfrm>
          <a:prstGeom prst="straightConnector1">
            <a:avLst/>
          </a:prstGeom>
          <a:noFill/>
          <a:ln cap="flat" cmpd="sng" w="28575">
            <a:solidFill>
              <a:srgbClr val="000000"/>
            </a:solidFill>
            <a:prstDash val="dot"/>
            <a:round/>
            <a:headEnd len="med" w="med" type="none"/>
            <a:tailEnd len="med" w="med" type="none"/>
          </a:ln>
        </p:spPr>
      </p:cxnSp>
      <p:cxnSp>
        <p:nvCxnSpPr>
          <p:cNvPr id="475" name="Google Shape;475;p37"/>
          <p:cNvCxnSpPr/>
          <p:nvPr/>
        </p:nvCxnSpPr>
        <p:spPr>
          <a:xfrm>
            <a:off x="7325238" y="2153775"/>
            <a:ext cx="11400" cy="4012800"/>
          </a:xfrm>
          <a:prstGeom prst="straightConnector1">
            <a:avLst/>
          </a:prstGeom>
          <a:noFill/>
          <a:ln cap="flat" cmpd="sng" w="28575">
            <a:solidFill>
              <a:srgbClr val="000000"/>
            </a:solidFill>
            <a:prstDash val="dot"/>
            <a:round/>
            <a:headEnd len="med" w="med" type="none"/>
            <a:tailEnd len="med" w="med" type="none"/>
          </a:ln>
        </p:spPr>
      </p:cxnSp>
      <p:sp>
        <p:nvSpPr>
          <p:cNvPr id="476" name="Google Shape;476;p37"/>
          <p:cNvSpPr txBox="1"/>
          <p:nvPr/>
        </p:nvSpPr>
        <p:spPr>
          <a:xfrm>
            <a:off x="2822550" y="5586275"/>
            <a:ext cx="168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Взять из L1</a:t>
            </a:r>
            <a:endParaRPr sz="1800"/>
          </a:p>
        </p:txBody>
      </p:sp>
      <p:sp>
        <p:nvSpPr>
          <p:cNvPr id="477" name="Google Shape;477;p37"/>
          <p:cNvSpPr/>
          <p:nvPr/>
        </p:nvSpPr>
        <p:spPr>
          <a:xfrm>
            <a:off x="3244475" y="2516525"/>
            <a:ext cx="614700" cy="627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txBox="1"/>
          <p:nvPr/>
        </p:nvSpPr>
        <p:spPr>
          <a:xfrm>
            <a:off x="4923000" y="5586275"/>
            <a:ext cx="226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Переместить</a:t>
            </a:r>
            <a:r>
              <a:rPr lang="ru-RU" sz="1800"/>
              <a:t> в L1</a:t>
            </a:r>
            <a:endParaRPr sz="1800"/>
          </a:p>
        </p:txBody>
      </p:sp>
      <p:sp>
        <p:nvSpPr>
          <p:cNvPr id="479" name="Google Shape;479;p37"/>
          <p:cNvSpPr txBox="1"/>
          <p:nvPr/>
        </p:nvSpPr>
        <p:spPr>
          <a:xfrm>
            <a:off x="4923000" y="5913775"/>
            <a:ext cx="226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Взять из L1</a:t>
            </a:r>
            <a:endParaRPr sz="1800"/>
          </a:p>
        </p:txBody>
      </p:sp>
      <p:sp>
        <p:nvSpPr>
          <p:cNvPr id="480" name="Google Shape;480;p37"/>
          <p:cNvSpPr/>
          <p:nvPr/>
        </p:nvSpPr>
        <p:spPr>
          <a:xfrm>
            <a:off x="5747100" y="2516500"/>
            <a:ext cx="614700" cy="627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txBox="1"/>
          <p:nvPr/>
        </p:nvSpPr>
        <p:spPr>
          <a:xfrm>
            <a:off x="3233175" y="2583725"/>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482" name="Google Shape;482;p37"/>
          <p:cNvSpPr txBox="1"/>
          <p:nvPr/>
        </p:nvSpPr>
        <p:spPr>
          <a:xfrm>
            <a:off x="5747100" y="2583713"/>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483" name="Google Shape;483;p37"/>
          <p:cNvSpPr txBox="1"/>
          <p:nvPr/>
        </p:nvSpPr>
        <p:spPr>
          <a:xfrm>
            <a:off x="8249725" y="2570000"/>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484" name="Google Shape;484;p37"/>
          <p:cNvSpPr txBox="1"/>
          <p:nvPr/>
        </p:nvSpPr>
        <p:spPr>
          <a:xfrm>
            <a:off x="5768550" y="4502063"/>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485" name="Google Shape;485;p37"/>
          <p:cNvSpPr txBox="1"/>
          <p:nvPr/>
        </p:nvSpPr>
        <p:spPr>
          <a:xfrm>
            <a:off x="7476000" y="5586275"/>
            <a:ext cx="2618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Скопировать в L1</a:t>
            </a:r>
            <a:endParaRPr sz="1800"/>
          </a:p>
        </p:txBody>
      </p:sp>
      <p:sp>
        <p:nvSpPr>
          <p:cNvPr id="486" name="Google Shape;486;p37"/>
          <p:cNvSpPr txBox="1"/>
          <p:nvPr/>
        </p:nvSpPr>
        <p:spPr>
          <a:xfrm>
            <a:off x="7476000" y="5913775"/>
            <a:ext cx="2902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Взять из L1</a:t>
            </a:r>
            <a:endParaRPr sz="1800"/>
          </a:p>
        </p:txBody>
      </p:sp>
      <p:sp>
        <p:nvSpPr>
          <p:cNvPr id="487" name="Google Shape;487;p37"/>
          <p:cNvSpPr/>
          <p:nvPr/>
        </p:nvSpPr>
        <p:spPr>
          <a:xfrm>
            <a:off x="8249725" y="2502800"/>
            <a:ext cx="614700" cy="627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8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8"/>
          <p:cNvSpPr txBox="1"/>
          <p:nvPr>
            <p:ph idx="1" type="body"/>
          </p:nvPr>
        </p:nvSpPr>
        <p:spPr>
          <a:xfrm>
            <a:off x="2639550" y="1612425"/>
            <a:ext cx="6939000" cy="18987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Вопрос (2 балла):</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Как пополняются L2, L3 exclusive кэши?</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493" name="Google Shape;493;p3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Exclusive кэш (2/2)</a:t>
            </a:r>
            <a:endParaRPr/>
          </a:p>
        </p:txBody>
      </p:sp>
      <p:sp>
        <p:nvSpPr>
          <p:cNvPr id="494" name="Google Shape;494;p3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495" name="Google Shape;495;p38"/>
          <p:cNvPicPr preferRelativeResize="0"/>
          <p:nvPr/>
        </p:nvPicPr>
        <p:blipFill>
          <a:blip r:embed="rId3">
            <a:alphaModFix/>
          </a:blip>
          <a:stretch>
            <a:fillRect/>
          </a:stretch>
        </p:blipFill>
        <p:spPr>
          <a:xfrm>
            <a:off x="982580" y="1562025"/>
            <a:ext cx="1101325" cy="1573300"/>
          </a:xfrm>
          <a:prstGeom prst="rect">
            <a:avLst/>
          </a:prstGeom>
          <a:noFill/>
          <a:ln>
            <a:noFill/>
          </a:ln>
        </p:spPr>
      </p:pic>
      <p:pic>
        <p:nvPicPr>
          <p:cNvPr id="496" name="Google Shape;496;p38"/>
          <p:cNvPicPr preferRelativeResize="0"/>
          <p:nvPr/>
        </p:nvPicPr>
        <p:blipFill>
          <a:blip r:embed="rId4">
            <a:alphaModFix/>
          </a:blip>
          <a:stretch>
            <a:fillRect/>
          </a:stretch>
        </p:blipFill>
        <p:spPr>
          <a:xfrm>
            <a:off x="740788" y="1445550"/>
            <a:ext cx="1437890" cy="1628700"/>
          </a:xfrm>
          <a:prstGeom prst="rect">
            <a:avLst/>
          </a:prstGeom>
          <a:noFill/>
          <a:ln>
            <a:noFill/>
          </a:ln>
        </p:spPr>
      </p:pic>
      <p:sp>
        <p:nvSpPr>
          <p:cNvPr id="497" name="Google Shape;497;p38"/>
          <p:cNvSpPr txBox="1"/>
          <p:nvPr/>
        </p:nvSpPr>
        <p:spPr>
          <a:xfrm>
            <a:off x="2778450" y="4304550"/>
            <a:ext cx="66612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За счет вытеснения из предыдущих кэшей.</a:t>
            </a:r>
            <a:endParaRPr sz="2250">
              <a:highlight>
                <a:srgbClr val="FFFFFF"/>
              </a:highlight>
            </a:endParaRPr>
          </a:p>
        </p:txBody>
      </p:sp>
      <p:sp>
        <p:nvSpPr>
          <p:cNvPr id="498" name="Google Shape;498;p38"/>
          <p:cNvSpPr/>
          <p:nvPr/>
        </p:nvSpPr>
        <p:spPr>
          <a:xfrm>
            <a:off x="10378350" y="1670375"/>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L1</a:t>
            </a:r>
            <a:endParaRPr sz="2100"/>
          </a:p>
        </p:txBody>
      </p:sp>
      <p:sp>
        <p:nvSpPr>
          <p:cNvPr id="499" name="Google Shape;499;p38"/>
          <p:cNvSpPr/>
          <p:nvPr/>
        </p:nvSpPr>
        <p:spPr>
          <a:xfrm>
            <a:off x="10378350" y="2224475"/>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500" name="Google Shape;500;p38"/>
          <p:cNvSpPr/>
          <p:nvPr/>
        </p:nvSpPr>
        <p:spPr>
          <a:xfrm>
            <a:off x="10378350" y="3625125"/>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L2</a:t>
            </a:r>
            <a:endParaRPr sz="2100"/>
          </a:p>
        </p:txBody>
      </p:sp>
      <p:sp>
        <p:nvSpPr>
          <p:cNvPr id="501" name="Google Shape;501;p38"/>
          <p:cNvSpPr/>
          <p:nvPr/>
        </p:nvSpPr>
        <p:spPr>
          <a:xfrm>
            <a:off x="10378350" y="4179225"/>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502" name="Google Shape;502;p38"/>
          <p:cNvSpPr txBox="1"/>
          <p:nvPr/>
        </p:nvSpPr>
        <p:spPr>
          <a:xfrm>
            <a:off x="9283850" y="5330375"/>
            <a:ext cx="2743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Вытеснить старое в L2, новое положить в L1</a:t>
            </a:r>
            <a:endParaRPr sz="1800"/>
          </a:p>
        </p:txBody>
      </p:sp>
      <p:sp>
        <p:nvSpPr>
          <p:cNvPr id="503" name="Google Shape;503;p38"/>
          <p:cNvSpPr/>
          <p:nvPr/>
        </p:nvSpPr>
        <p:spPr>
          <a:xfrm>
            <a:off x="10499225" y="2260625"/>
            <a:ext cx="614700" cy="627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txBox="1"/>
          <p:nvPr/>
        </p:nvSpPr>
        <p:spPr>
          <a:xfrm>
            <a:off x="10499225" y="2372475"/>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Y</a:t>
            </a:r>
            <a:endParaRPr b="1" sz="2000"/>
          </a:p>
        </p:txBody>
      </p:sp>
      <p:sp>
        <p:nvSpPr>
          <p:cNvPr id="505" name="Google Shape;505;p38"/>
          <p:cNvSpPr txBox="1"/>
          <p:nvPr/>
        </p:nvSpPr>
        <p:spPr>
          <a:xfrm>
            <a:off x="10490400" y="2372475"/>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506" name="Google Shape;506;p38"/>
          <p:cNvSpPr txBox="1"/>
          <p:nvPr/>
        </p:nvSpPr>
        <p:spPr>
          <a:xfrm>
            <a:off x="10499225" y="4236525"/>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Y</a:t>
            </a:r>
            <a:endParaRPr b="1" sz="2000"/>
          </a:p>
        </p:txBody>
      </p:sp>
      <p:sp>
        <p:nvSpPr>
          <p:cNvPr id="507" name="Google Shape;507;p38"/>
          <p:cNvSpPr txBox="1"/>
          <p:nvPr/>
        </p:nvSpPr>
        <p:spPr>
          <a:xfrm>
            <a:off x="9283850" y="6026875"/>
            <a:ext cx="2743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Взять из L1</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6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300"/>
                                          </p:stCondLst>
                                        </p:cTn>
                                        <p:tgtEl>
                                          <p:spTgt spid="5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4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9"/>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NINE</a:t>
            </a:r>
            <a:r>
              <a:rPr lang="ru-RU"/>
              <a:t> кэш</a:t>
            </a:r>
            <a:endParaRPr/>
          </a:p>
        </p:txBody>
      </p:sp>
      <p:sp>
        <p:nvSpPr>
          <p:cNvPr id="513" name="Google Shape;513;p3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514" name="Google Shape;514;p39"/>
          <p:cNvSpPr txBox="1"/>
          <p:nvPr/>
        </p:nvSpPr>
        <p:spPr>
          <a:xfrm>
            <a:off x="3966600" y="1148075"/>
            <a:ext cx="434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400"/>
              <a:t>Not Inclusive Not Exclusive</a:t>
            </a:r>
            <a:endParaRPr sz="2400"/>
          </a:p>
        </p:txBody>
      </p:sp>
      <p:sp>
        <p:nvSpPr>
          <p:cNvPr id="515" name="Google Shape;515;p39"/>
          <p:cNvSpPr/>
          <p:nvPr/>
        </p:nvSpPr>
        <p:spPr>
          <a:xfrm>
            <a:off x="3165150" y="1715900"/>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L1</a:t>
            </a:r>
            <a:endParaRPr sz="2100"/>
          </a:p>
        </p:txBody>
      </p:sp>
      <p:sp>
        <p:nvSpPr>
          <p:cNvPr id="516" name="Google Shape;516;p39"/>
          <p:cNvSpPr/>
          <p:nvPr/>
        </p:nvSpPr>
        <p:spPr>
          <a:xfrm>
            <a:off x="3165150" y="2270000"/>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517" name="Google Shape;517;p39"/>
          <p:cNvSpPr/>
          <p:nvPr/>
        </p:nvSpPr>
        <p:spPr>
          <a:xfrm>
            <a:off x="5676600" y="1715888"/>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L1</a:t>
            </a:r>
            <a:endParaRPr sz="2100"/>
          </a:p>
        </p:txBody>
      </p:sp>
      <p:sp>
        <p:nvSpPr>
          <p:cNvPr id="518" name="Google Shape;518;p39"/>
          <p:cNvSpPr/>
          <p:nvPr/>
        </p:nvSpPr>
        <p:spPr>
          <a:xfrm>
            <a:off x="5676600" y="2269988"/>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000"/>
          </a:p>
        </p:txBody>
      </p:sp>
      <p:sp>
        <p:nvSpPr>
          <p:cNvPr id="519" name="Google Shape;519;p39"/>
          <p:cNvSpPr/>
          <p:nvPr/>
        </p:nvSpPr>
        <p:spPr>
          <a:xfrm>
            <a:off x="8188050" y="1702175"/>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L1</a:t>
            </a:r>
            <a:endParaRPr sz="2100"/>
          </a:p>
        </p:txBody>
      </p:sp>
      <p:sp>
        <p:nvSpPr>
          <p:cNvPr id="520" name="Google Shape;520;p39"/>
          <p:cNvSpPr/>
          <p:nvPr/>
        </p:nvSpPr>
        <p:spPr>
          <a:xfrm>
            <a:off x="8188050" y="2256275"/>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521" name="Google Shape;521;p39"/>
          <p:cNvSpPr/>
          <p:nvPr/>
        </p:nvSpPr>
        <p:spPr>
          <a:xfrm>
            <a:off x="3165150" y="3670650"/>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L2</a:t>
            </a:r>
            <a:endParaRPr sz="2100"/>
          </a:p>
        </p:txBody>
      </p:sp>
      <p:sp>
        <p:nvSpPr>
          <p:cNvPr id="522" name="Google Shape;522;p39"/>
          <p:cNvSpPr/>
          <p:nvPr/>
        </p:nvSpPr>
        <p:spPr>
          <a:xfrm>
            <a:off x="3165150" y="4224750"/>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523" name="Google Shape;523;p39"/>
          <p:cNvSpPr/>
          <p:nvPr/>
        </p:nvSpPr>
        <p:spPr>
          <a:xfrm>
            <a:off x="5676600" y="3656913"/>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L2</a:t>
            </a:r>
            <a:endParaRPr sz="2100"/>
          </a:p>
        </p:txBody>
      </p:sp>
      <p:sp>
        <p:nvSpPr>
          <p:cNvPr id="524" name="Google Shape;524;p39"/>
          <p:cNvSpPr/>
          <p:nvPr/>
        </p:nvSpPr>
        <p:spPr>
          <a:xfrm>
            <a:off x="5676600" y="4211013"/>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sp>
        <p:nvSpPr>
          <p:cNvPr id="525" name="Google Shape;525;p39"/>
          <p:cNvSpPr/>
          <p:nvPr/>
        </p:nvSpPr>
        <p:spPr>
          <a:xfrm>
            <a:off x="8188050" y="3656925"/>
            <a:ext cx="838800" cy="554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L2</a:t>
            </a:r>
            <a:endParaRPr sz="2100"/>
          </a:p>
        </p:txBody>
      </p:sp>
      <p:sp>
        <p:nvSpPr>
          <p:cNvPr id="526" name="Google Shape;526;p39"/>
          <p:cNvSpPr/>
          <p:nvPr/>
        </p:nvSpPr>
        <p:spPr>
          <a:xfrm>
            <a:off x="8188050" y="4211025"/>
            <a:ext cx="838800" cy="1073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p:txBody>
      </p:sp>
      <p:cxnSp>
        <p:nvCxnSpPr>
          <p:cNvPr id="527" name="Google Shape;527;p39"/>
          <p:cNvCxnSpPr/>
          <p:nvPr/>
        </p:nvCxnSpPr>
        <p:spPr>
          <a:xfrm>
            <a:off x="4813800" y="1898025"/>
            <a:ext cx="11400" cy="4012800"/>
          </a:xfrm>
          <a:prstGeom prst="straightConnector1">
            <a:avLst/>
          </a:prstGeom>
          <a:noFill/>
          <a:ln cap="flat" cmpd="sng" w="28575">
            <a:solidFill>
              <a:srgbClr val="000000"/>
            </a:solidFill>
            <a:prstDash val="dot"/>
            <a:round/>
            <a:headEnd len="med" w="med" type="none"/>
            <a:tailEnd len="med" w="med" type="none"/>
          </a:ln>
        </p:spPr>
      </p:cxnSp>
      <p:cxnSp>
        <p:nvCxnSpPr>
          <p:cNvPr id="528" name="Google Shape;528;p39"/>
          <p:cNvCxnSpPr/>
          <p:nvPr/>
        </p:nvCxnSpPr>
        <p:spPr>
          <a:xfrm>
            <a:off x="7366788" y="1943400"/>
            <a:ext cx="11400" cy="4012800"/>
          </a:xfrm>
          <a:prstGeom prst="straightConnector1">
            <a:avLst/>
          </a:prstGeom>
          <a:noFill/>
          <a:ln cap="flat" cmpd="sng" w="28575">
            <a:solidFill>
              <a:srgbClr val="000000"/>
            </a:solidFill>
            <a:prstDash val="dot"/>
            <a:round/>
            <a:headEnd len="med" w="med" type="none"/>
            <a:tailEnd len="med" w="med" type="none"/>
          </a:ln>
        </p:spPr>
      </p:cxnSp>
      <p:sp>
        <p:nvSpPr>
          <p:cNvPr id="529" name="Google Shape;529;p39"/>
          <p:cNvSpPr txBox="1"/>
          <p:nvPr/>
        </p:nvSpPr>
        <p:spPr>
          <a:xfrm>
            <a:off x="2833875" y="5449125"/>
            <a:ext cx="168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Взять из L1</a:t>
            </a:r>
            <a:endParaRPr sz="1800"/>
          </a:p>
        </p:txBody>
      </p:sp>
      <p:sp>
        <p:nvSpPr>
          <p:cNvPr id="530" name="Google Shape;530;p39"/>
          <p:cNvSpPr/>
          <p:nvPr/>
        </p:nvSpPr>
        <p:spPr>
          <a:xfrm>
            <a:off x="3286025" y="2306150"/>
            <a:ext cx="614700" cy="627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txBox="1"/>
          <p:nvPr/>
        </p:nvSpPr>
        <p:spPr>
          <a:xfrm>
            <a:off x="4964550" y="5447425"/>
            <a:ext cx="226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Скопировать</a:t>
            </a:r>
            <a:r>
              <a:rPr lang="ru-RU" sz="1800"/>
              <a:t> в L1</a:t>
            </a:r>
            <a:endParaRPr sz="1800"/>
          </a:p>
        </p:txBody>
      </p:sp>
      <p:sp>
        <p:nvSpPr>
          <p:cNvPr id="532" name="Google Shape;532;p39"/>
          <p:cNvSpPr txBox="1"/>
          <p:nvPr/>
        </p:nvSpPr>
        <p:spPr>
          <a:xfrm>
            <a:off x="4964550" y="6072425"/>
            <a:ext cx="2262900" cy="83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950">
                <a:solidFill>
                  <a:srgbClr val="B60000"/>
                </a:solidFill>
                <a:highlight>
                  <a:srgbClr val="FFFFFF"/>
                </a:highlight>
              </a:rPr>
              <a:t>Нет миграции в L2 - </a:t>
            </a:r>
            <a:r>
              <a:rPr b="1" lang="ru-RU" sz="1950">
                <a:solidFill>
                  <a:srgbClr val="B60000"/>
                </a:solidFill>
                <a:highlight>
                  <a:srgbClr val="FFFFFF"/>
                </a:highlight>
              </a:rPr>
              <a:t>not exclusive</a:t>
            </a:r>
            <a:endParaRPr sz="1700"/>
          </a:p>
        </p:txBody>
      </p:sp>
      <p:sp>
        <p:nvSpPr>
          <p:cNvPr id="533" name="Google Shape;533;p39"/>
          <p:cNvSpPr/>
          <p:nvPr/>
        </p:nvSpPr>
        <p:spPr>
          <a:xfrm>
            <a:off x="5788650" y="2306125"/>
            <a:ext cx="614700" cy="627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txBox="1"/>
          <p:nvPr/>
        </p:nvSpPr>
        <p:spPr>
          <a:xfrm>
            <a:off x="3274725" y="2373350"/>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535" name="Google Shape;535;p39"/>
          <p:cNvSpPr txBox="1"/>
          <p:nvPr/>
        </p:nvSpPr>
        <p:spPr>
          <a:xfrm>
            <a:off x="5788650" y="2373338"/>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Y</a:t>
            </a:r>
            <a:endParaRPr b="1" sz="2000"/>
          </a:p>
        </p:txBody>
      </p:sp>
      <p:sp>
        <p:nvSpPr>
          <p:cNvPr id="536" name="Google Shape;536;p39"/>
          <p:cNvSpPr txBox="1"/>
          <p:nvPr/>
        </p:nvSpPr>
        <p:spPr>
          <a:xfrm>
            <a:off x="8291275" y="2359625"/>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537" name="Google Shape;537;p39"/>
          <p:cNvSpPr txBox="1"/>
          <p:nvPr/>
        </p:nvSpPr>
        <p:spPr>
          <a:xfrm>
            <a:off x="8291275" y="4337038"/>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Y</a:t>
            </a:r>
            <a:endParaRPr b="1" sz="2000"/>
          </a:p>
        </p:txBody>
      </p:sp>
      <p:sp>
        <p:nvSpPr>
          <p:cNvPr id="538" name="Google Shape;538;p39"/>
          <p:cNvSpPr txBox="1"/>
          <p:nvPr/>
        </p:nvSpPr>
        <p:spPr>
          <a:xfrm>
            <a:off x="7476000" y="5508225"/>
            <a:ext cx="2618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Скопировать в L1 и L2</a:t>
            </a:r>
            <a:endParaRPr sz="1800"/>
          </a:p>
        </p:txBody>
      </p:sp>
      <p:sp>
        <p:nvSpPr>
          <p:cNvPr id="539" name="Google Shape;539;p39"/>
          <p:cNvSpPr txBox="1"/>
          <p:nvPr/>
        </p:nvSpPr>
        <p:spPr>
          <a:xfrm>
            <a:off x="7476000" y="5855675"/>
            <a:ext cx="2902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Взять из L1</a:t>
            </a:r>
            <a:endParaRPr sz="1800"/>
          </a:p>
        </p:txBody>
      </p:sp>
      <p:sp>
        <p:nvSpPr>
          <p:cNvPr id="540" name="Google Shape;540;p39"/>
          <p:cNvSpPr/>
          <p:nvPr/>
        </p:nvSpPr>
        <p:spPr>
          <a:xfrm>
            <a:off x="8291275" y="2292425"/>
            <a:ext cx="614700" cy="627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txBox="1"/>
          <p:nvPr/>
        </p:nvSpPr>
        <p:spPr>
          <a:xfrm>
            <a:off x="5788650" y="2373338"/>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542" name="Google Shape;542;p39"/>
          <p:cNvSpPr txBox="1"/>
          <p:nvPr/>
        </p:nvSpPr>
        <p:spPr>
          <a:xfrm>
            <a:off x="4964550" y="5763000"/>
            <a:ext cx="162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Взять</a:t>
            </a:r>
            <a:r>
              <a:rPr lang="ru-RU" sz="1800"/>
              <a:t> из L1</a:t>
            </a:r>
            <a:endParaRPr sz="1800"/>
          </a:p>
        </p:txBody>
      </p:sp>
      <p:sp>
        <p:nvSpPr>
          <p:cNvPr id="543" name="Google Shape;543;p39"/>
          <p:cNvSpPr txBox="1"/>
          <p:nvPr/>
        </p:nvSpPr>
        <p:spPr>
          <a:xfrm>
            <a:off x="5788650" y="4337038"/>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544" name="Google Shape;544;p39"/>
          <p:cNvSpPr txBox="1"/>
          <p:nvPr/>
        </p:nvSpPr>
        <p:spPr>
          <a:xfrm>
            <a:off x="8291275" y="2773300"/>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Y</a:t>
            </a:r>
            <a:endParaRPr b="1" sz="2000"/>
          </a:p>
        </p:txBody>
      </p:sp>
      <p:sp>
        <p:nvSpPr>
          <p:cNvPr id="545" name="Google Shape;545;p39"/>
          <p:cNvSpPr txBox="1"/>
          <p:nvPr/>
        </p:nvSpPr>
        <p:spPr>
          <a:xfrm>
            <a:off x="8291275" y="4337013"/>
            <a:ext cx="61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000"/>
              <a:t>X</a:t>
            </a:r>
            <a:endParaRPr b="1" sz="2000"/>
          </a:p>
        </p:txBody>
      </p:sp>
      <p:sp>
        <p:nvSpPr>
          <p:cNvPr id="546" name="Google Shape;546;p39"/>
          <p:cNvSpPr txBox="1"/>
          <p:nvPr/>
        </p:nvSpPr>
        <p:spPr>
          <a:xfrm>
            <a:off x="7476000" y="6229250"/>
            <a:ext cx="4607700" cy="48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950">
                <a:solidFill>
                  <a:srgbClr val="B60000"/>
                </a:solidFill>
                <a:highlight>
                  <a:srgbClr val="FFFFFF"/>
                </a:highlight>
              </a:rPr>
              <a:t>Нет вытеснения L1 из L2 - </a:t>
            </a:r>
            <a:r>
              <a:rPr b="1" lang="ru-RU" sz="1950">
                <a:solidFill>
                  <a:srgbClr val="B60000"/>
                </a:solidFill>
                <a:highlight>
                  <a:srgbClr val="FFFFFF"/>
                </a:highlight>
              </a:rPr>
              <a:t>not inclusive</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xit" presetID="1" presetSubtype="0">
                                  <p:stCondLst>
                                    <p:cond delay="0"/>
                                  </p:stCondLst>
                                  <p:childTnLst>
                                    <p:set>
                                      <p:cBhvr>
                                        <p:cTn dur="1" fill="hold">
                                          <p:stCondLst>
                                            <p:cond delay="400"/>
                                          </p:stCondLst>
                                        </p:cTn>
                                        <p:tgtEl>
                                          <p:spTgt spid="5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xit" presetID="1" presetSubtype="0">
                                  <p:stCondLst>
                                    <p:cond delay="0"/>
                                  </p:stCondLst>
                                  <p:childTnLst>
                                    <p:set>
                                      <p:cBhvr>
                                        <p:cTn dur="1" fill="hold">
                                          <p:stCondLst>
                                            <p:cond delay="300"/>
                                          </p:stCondLst>
                                        </p:cTn>
                                        <p:tgtEl>
                                          <p:spTgt spid="5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0"/>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Политики записи в</a:t>
            </a:r>
            <a:r>
              <a:rPr lang="ru-RU"/>
              <a:t> кэш</a:t>
            </a:r>
            <a:endParaRPr/>
          </a:p>
        </p:txBody>
      </p:sp>
      <p:sp>
        <p:nvSpPr>
          <p:cNvPr id="552" name="Google Shape;552;p4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553" name="Google Shape;553;p40"/>
          <p:cNvSpPr txBox="1"/>
          <p:nvPr/>
        </p:nvSpPr>
        <p:spPr>
          <a:xfrm>
            <a:off x="1533850" y="1559225"/>
            <a:ext cx="3156600" cy="4926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Оперативная память</a:t>
            </a:r>
            <a:endParaRPr sz="2000"/>
          </a:p>
        </p:txBody>
      </p:sp>
      <p:sp>
        <p:nvSpPr>
          <p:cNvPr id="554" name="Google Shape;554;p40"/>
          <p:cNvSpPr txBox="1"/>
          <p:nvPr/>
        </p:nvSpPr>
        <p:spPr>
          <a:xfrm>
            <a:off x="1781050" y="2206025"/>
            <a:ext cx="2662200" cy="4926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L3</a:t>
            </a:r>
            <a:endParaRPr sz="2000"/>
          </a:p>
        </p:txBody>
      </p:sp>
      <p:sp>
        <p:nvSpPr>
          <p:cNvPr id="555" name="Google Shape;555;p40"/>
          <p:cNvSpPr txBox="1"/>
          <p:nvPr/>
        </p:nvSpPr>
        <p:spPr>
          <a:xfrm>
            <a:off x="1996600" y="2852825"/>
            <a:ext cx="2231100" cy="4926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L2</a:t>
            </a:r>
            <a:endParaRPr sz="2000"/>
          </a:p>
        </p:txBody>
      </p:sp>
      <p:sp>
        <p:nvSpPr>
          <p:cNvPr id="556" name="Google Shape;556;p40"/>
          <p:cNvSpPr txBox="1"/>
          <p:nvPr/>
        </p:nvSpPr>
        <p:spPr>
          <a:xfrm>
            <a:off x="2218600" y="3487750"/>
            <a:ext cx="1787100" cy="4926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L1</a:t>
            </a:r>
            <a:endParaRPr sz="2000"/>
          </a:p>
        </p:txBody>
      </p:sp>
      <p:sp>
        <p:nvSpPr>
          <p:cNvPr id="557" name="Google Shape;557;p40"/>
          <p:cNvSpPr txBox="1"/>
          <p:nvPr/>
        </p:nvSpPr>
        <p:spPr>
          <a:xfrm>
            <a:off x="7552275" y="1559225"/>
            <a:ext cx="3156600" cy="4926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Оперативная память</a:t>
            </a:r>
            <a:endParaRPr sz="2000"/>
          </a:p>
        </p:txBody>
      </p:sp>
      <p:sp>
        <p:nvSpPr>
          <p:cNvPr id="558" name="Google Shape;558;p40"/>
          <p:cNvSpPr txBox="1"/>
          <p:nvPr/>
        </p:nvSpPr>
        <p:spPr>
          <a:xfrm>
            <a:off x="7799475" y="2206025"/>
            <a:ext cx="2662200" cy="4926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L3</a:t>
            </a:r>
            <a:endParaRPr sz="2000"/>
          </a:p>
        </p:txBody>
      </p:sp>
      <p:sp>
        <p:nvSpPr>
          <p:cNvPr id="559" name="Google Shape;559;p40"/>
          <p:cNvSpPr txBox="1"/>
          <p:nvPr/>
        </p:nvSpPr>
        <p:spPr>
          <a:xfrm>
            <a:off x="8015025" y="2852825"/>
            <a:ext cx="2231100" cy="4926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L2</a:t>
            </a:r>
            <a:endParaRPr sz="2000"/>
          </a:p>
        </p:txBody>
      </p:sp>
      <p:sp>
        <p:nvSpPr>
          <p:cNvPr id="560" name="Google Shape;560;p40"/>
          <p:cNvSpPr txBox="1"/>
          <p:nvPr/>
        </p:nvSpPr>
        <p:spPr>
          <a:xfrm>
            <a:off x="8237025" y="3487750"/>
            <a:ext cx="1787100" cy="4926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L1</a:t>
            </a:r>
            <a:endParaRPr sz="2000"/>
          </a:p>
        </p:txBody>
      </p:sp>
      <p:sp>
        <p:nvSpPr>
          <p:cNvPr id="561" name="Google Shape;561;p40"/>
          <p:cNvSpPr txBox="1"/>
          <p:nvPr/>
        </p:nvSpPr>
        <p:spPr>
          <a:xfrm>
            <a:off x="1984000" y="4633313"/>
            <a:ext cx="2256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500"/>
              <a:t>Write through</a:t>
            </a:r>
            <a:endParaRPr sz="2500"/>
          </a:p>
        </p:txBody>
      </p:sp>
      <p:sp>
        <p:nvSpPr>
          <p:cNvPr id="562" name="Google Shape;562;p40"/>
          <p:cNvSpPr txBox="1"/>
          <p:nvPr/>
        </p:nvSpPr>
        <p:spPr>
          <a:xfrm>
            <a:off x="8002425" y="4563550"/>
            <a:ext cx="2256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500"/>
              <a:t>Write back</a:t>
            </a:r>
            <a:endParaRPr sz="2500"/>
          </a:p>
        </p:txBody>
      </p:sp>
      <p:sp>
        <p:nvSpPr>
          <p:cNvPr id="563" name="Google Shape;563;p40"/>
          <p:cNvSpPr txBox="1"/>
          <p:nvPr/>
        </p:nvSpPr>
        <p:spPr>
          <a:xfrm>
            <a:off x="1984000" y="5303138"/>
            <a:ext cx="2256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500">
                <a:solidFill>
                  <a:srgbClr val="FF0000"/>
                </a:solidFill>
              </a:rPr>
              <a:t>Нужно ждать конца записи</a:t>
            </a:r>
            <a:endParaRPr sz="2500">
              <a:solidFill>
                <a:srgbClr val="FF0000"/>
              </a:solidFill>
            </a:endParaRPr>
          </a:p>
        </p:txBody>
      </p:sp>
      <p:sp>
        <p:nvSpPr>
          <p:cNvPr id="564" name="Google Shape;564;p40"/>
          <p:cNvSpPr txBox="1"/>
          <p:nvPr/>
        </p:nvSpPr>
        <p:spPr>
          <a:xfrm>
            <a:off x="7325925" y="5303150"/>
            <a:ext cx="4197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500">
                <a:solidFill>
                  <a:srgbClr val="FF0000"/>
                </a:solidFill>
              </a:rPr>
              <a:t>Нужно синхронизировать кэши с другими ядрами</a:t>
            </a:r>
            <a:endParaRPr sz="2500">
              <a:solidFill>
                <a:srgbClr val="FF0000"/>
              </a:solidFill>
            </a:endParaRPr>
          </a:p>
        </p:txBody>
      </p:sp>
      <p:cxnSp>
        <p:nvCxnSpPr>
          <p:cNvPr id="565" name="Google Shape;565;p40"/>
          <p:cNvCxnSpPr/>
          <p:nvPr/>
        </p:nvCxnSpPr>
        <p:spPr>
          <a:xfrm rot="10800000">
            <a:off x="2643100" y="2051825"/>
            <a:ext cx="0" cy="2636400"/>
          </a:xfrm>
          <a:prstGeom prst="straightConnector1">
            <a:avLst/>
          </a:prstGeom>
          <a:noFill/>
          <a:ln cap="flat" cmpd="sng" w="38100">
            <a:solidFill>
              <a:srgbClr val="000000"/>
            </a:solidFill>
            <a:prstDash val="solid"/>
            <a:round/>
            <a:headEnd len="med" w="med" type="none"/>
            <a:tailEnd len="med" w="med" type="stealth"/>
          </a:ln>
        </p:spPr>
      </p:cxnSp>
      <p:sp>
        <p:nvSpPr>
          <p:cNvPr id="566" name="Google Shape;566;p40"/>
          <p:cNvSpPr txBox="1"/>
          <p:nvPr/>
        </p:nvSpPr>
        <p:spPr>
          <a:xfrm>
            <a:off x="8911500" y="4124188"/>
            <a:ext cx="247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t>Установить dirty bit</a:t>
            </a:r>
            <a:endParaRPr sz="1600"/>
          </a:p>
        </p:txBody>
      </p:sp>
      <p:cxnSp>
        <p:nvCxnSpPr>
          <p:cNvPr id="567" name="Google Shape;567;p40"/>
          <p:cNvCxnSpPr/>
          <p:nvPr/>
        </p:nvCxnSpPr>
        <p:spPr>
          <a:xfrm flipH="1" rot="10800000">
            <a:off x="8728100" y="4018438"/>
            <a:ext cx="6000" cy="615900"/>
          </a:xfrm>
          <a:prstGeom prst="straightConnector1">
            <a:avLst/>
          </a:prstGeom>
          <a:noFill/>
          <a:ln cap="flat" cmpd="sng" w="38100">
            <a:solidFill>
              <a:srgbClr val="000000"/>
            </a:solidFill>
            <a:prstDash val="solid"/>
            <a:round/>
            <a:headEnd len="med" w="med" type="none"/>
            <a:tailEnd len="med" w="med" type="stealth"/>
          </a:ln>
        </p:spPr>
      </p:cxnSp>
      <p:cxnSp>
        <p:nvCxnSpPr>
          <p:cNvPr id="568" name="Google Shape;568;p40"/>
          <p:cNvCxnSpPr/>
          <p:nvPr/>
        </p:nvCxnSpPr>
        <p:spPr>
          <a:xfrm>
            <a:off x="8784825" y="4069175"/>
            <a:ext cx="874800" cy="0"/>
          </a:xfrm>
          <a:prstGeom prst="straightConnector1">
            <a:avLst/>
          </a:prstGeom>
          <a:noFill/>
          <a:ln cap="flat" cmpd="sng" w="28575">
            <a:solidFill>
              <a:srgbClr val="000000"/>
            </a:solidFill>
            <a:prstDash val="dot"/>
            <a:round/>
            <a:headEnd len="med" w="med" type="none"/>
            <a:tailEnd len="med" w="med" type="none"/>
          </a:ln>
        </p:spPr>
      </p:cxnSp>
      <p:cxnSp>
        <p:nvCxnSpPr>
          <p:cNvPr id="569" name="Google Shape;569;p40"/>
          <p:cNvCxnSpPr/>
          <p:nvPr/>
        </p:nvCxnSpPr>
        <p:spPr>
          <a:xfrm flipH="1" rot="10800000">
            <a:off x="9653625" y="3399338"/>
            <a:ext cx="6000" cy="615900"/>
          </a:xfrm>
          <a:prstGeom prst="straightConnector1">
            <a:avLst/>
          </a:prstGeom>
          <a:noFill/>
          <a:ln cap="flat" cmpd="sng" w="38100">
            <a:solidFill>
              <a:srgbClr val="000000"/>
            </a:solidFill>
            <a:prstDash val="solid"/>
            <a:round/>
            <a:headEnd len="med" w="med" type="none"/>
            <a:tailEnd len="med" w="med" type="stealth"/>
          </a:ln>
        </p:spPr>
      </p:cxnSp>
      <p:cxnSp>
        <p:nvCxnSpPr>
          <p:cNvPr id="570" name="Google Shape;570;p40"/>
          <p:cNvCxnSpPr/>
          <p:nvPr/>
        </p:nvCxnSpPr>
        <p:spPr>
          <a:xfrm flipH="1" rot="10800000">
            <a:off x="9646825" y="3427850"/>
            <a:ext cx="710400" cy="7500"/>
          </a:xfrm>
          <a:prstGeom prst="straightConnector1">
            <a:avLst/>
          </a:prstGeom>
          <a:noFill/>
          <a:ln cap="flat" cmpd="sng" w="28575">
            <a:solidFill>
              <a:srgbClr val="000000"/>
            </a:solidFill>
            <a:prstDash val="dot"/>
            <a:round/>
            <a:headEnd len="med" w="med" type="none"/>
            <a:tailEnd len="med" w="med" type="none"/>
          </a:ln>
        </p:spPr>
      </p:cxnSp>
      <p:cxnSp>
        <p:nvCxnSpPr>
          <p:cNvPr id="571" name="Google Shape;571;p40"/>
          <p:cNvCxnSpPr/>
          <p:nvPr/>
        </p:nvCxnSpPr>
        <p:spPr>
          <a:xfrm rot="10800000">
            <a:off x="10344200" y="2725563"/>
            <a:ext cx="6900" cy="648600"/>
          </a:xfrm>
          <a:prstGeom prst="straightConnector1">
            <a:avLst/>
          </a:prstGeom>
          <a:noFill/>
          <a:ln cap="flat" cmpd="sng" w="38100">
            <a:solidFill>
              <a:srgbClr val="000000"/>
            </a:solidFill>
            <a:prstDash val="solid"/>
            <a:round/>
            <a:headEnd len="med" w="med" type="none"/>
            <a:tailEnd len="med" w="med" type="stealth"/>
          </a:ln>
        </p:spPr>
      </p:cxnSp>
      <p:cxnSp>
        <p:nvCxnSpPr>
          <p:cNvPr id="572" name="Google Shape;572;p40"/>
          <p:cNvCxnSpPr/>
          <p:nvPr/>
        </p:nvCxnSpPr>
        <p:spPr>
          <a:xfrm flipH="1" rot="10800000">
            <a:off x="9646825" y="2771975"/>
            <a:ext cx="710400" cy="7500"/>
          </a:xfrm>
          <a:prstGeom prst="straightConnector1">
            <a:avLst/>
          </a:prstGeom>
          <a:noFill/>
          <a:ln cap="flat" cmpd="sng" w="28575">
            <a:solidFill>
              <a:srgbClr val="000000"/>
            </a:solidFill>
            <a:prstDash val="dot"/>
            <a:round/>
            <a:headEnd len="med" w="med" type="none"/>
            <a:tailEnd len="med" w="med" type="none"/>
          </a:ln>
        </p:spPr>
      </p:cxnSp>
      <p:cxnSp>
        <p:nvCxnSpPr>
          <p:cNvPr id="573" name="Google Shape;573;p40"/>
          <p:cNvCxnSpPr/>
          <p:nvPr/>
        </p:nvCxnSpPr>
        <p:spPr>
          <a:xfrm rot="10800000">
            <a:off x="9646875" y="2066213"/>
            <a:ext cx="13200" cy="710400"/>
          </a:xfrm>
          <a:prstGeom prst="straightConnector1">
            <a:avLst/>
          </a:prstGeom>
          <a:noFill/>
          <a:ln cap="flat" cmpd="sng" w="38100">
            <a:solidFill>
              <a:srgbClr val="000000"/>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Устройство кэша (1/2)</a:t>
            </a:r>
            <a:endParaRPr/>
          </a:p>
        </p:txBody>
      </p:sp>
      <p:sp>
        <p:nvSpPr>
          <p:cNvPr id="579" name="Google Shape;579;p4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580" name="Google Shape;580;p41"/>
          <p:cNvSpPr/>
          <p:nvPr/>
        </p:nvSpPr>
        <p:spPr>
          <a:xfrm>
            <a:off x="7416400" y="1860050"/>
            <a:ext cx="4534200" cy="362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64 б</a:t>
            </a:r>
            <a:endParaRPr sz="2100"/>
          </a:p>
        </p:txBody>
      </p:sp>
      <p:sp>
        <p:nvSpPr>
          <p:cNvPr id="581" name="Google Shape;581;p41"/>
          <p:cNvSpPr/>
          <p:nvPr/>
        </p:nvSpPr>
        <p:spPr>
          <a:xfrm>
            <a:off x="7416400" y="3221588"/>
            <a:ext cx="4534200" cy="362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64 б</a:t>
            </a:r>
            <a:endParaRPr sz="2100"/>
          </a:p>
        </p:txBody>
      </p:sp>
      <p:sp>
        <p:nvSpPr>
          <p:cNvPr id="582" name="Google Shape;582;p41"/>
          <p:cNvSpPr/>
          <p:nvPr/>
        </p:nvSpPr>
        <p:spPr>
          <a:xfrm>
            <a:off x="7416400" y="2774450"/>
            <a:ext cx="4534200" cy="362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64 б</a:t>
            </a:r>
            <a:endParaRPr sz="2100"/>
          </a:p>
        </p:txBody>
      </p:sp>
      <p:sp>
        <p:nvSpPr>
          <p:cNvPr id="583" name="Google Shape;583;p41"/>
          <p:cNvSpPr/>
          <p:nvPr/>
        </p:nvSpPr>
        <p:spPr>
          <a:xfrm>
            <a:off x="7416400" y="2317250"/>
            <a:ext cx="4534200" cy="362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64 б</a:t>
            </a:r>
            <a:endParaRPr sz="2100"/>
          </a:p>
        </p:txBody>
      </p:sp>
      <p:sp>
        <p:nvSpPr>
          <p:cNvPr id="584" name="Google Shape;584;p41"/>
          <p:cNvSpPr/>
          <p:nvPr/>
        </p:nvSpPr>
        <p:spPr>
          <a:xfrm>
            <a:off x="7416400" y="3899225"/>
            <a:ext cx="4534200" cy="362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64 б</a:t>
            </a:r>
            <a:endParaRPr sz="2100"/>
          </a:p>
        </p:txBody>
      </p:sp>
      <p:sp>
        <p:nvSpPr>
          <p:cNvPr id="585" name="Google Shape;585;p41"/>
          <p:cNvSpPr txBox="1"/>
          <p:nvPr/>
        </p:nvSpPr>
        <p:spPr>
          <a:xfrm>
            <a:off x="9230050" y="3391325"/>
            <a:ext cx="906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100"/>
              <a:t>...</a:t>
            </a:r>
            <a:r>
              <a:rPr lang="ru-RU" sz="2100"/>
              <a:t>.</a:t>
            </a:r>
            <a:endParaRPr sz="2100"/>
          </a:p>
        </p:txBody>
      </p:sp>
      <p:sp>
        <p:nvSpPr>
          <p:cNvPr id="586" name="Google Shape;586;p41"/>
          <p:cNvSpPr txBox="1"/>
          <p:nvPr/>
        </p:nvSpPr>
        <p:spPr>
          <a:xfrm>
            <a:off x="6500075" y="1860050"/>
            <a:ext cx="12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addr 1</a:t>
            </a:r>
            <a:endParaRPr sz="1800"/>
          </a:p>
        </p:txBody>
      </p:sp>
      <p:sp>
        <p:nvSpPr>
          <p:cNvPr id="587" name="Google Shape;587;p41"/>
          <p:cNvSpPr txBox="1"/>
          <p:nvPr/>
        </p:nvSpPr>
        <p:spPr>
          <a:xfrm>
            <a:off x="6500075" y="2267750"/>
            <a:ext cx="12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addr 2</a:t>
            </a:r>
            <a:endParaRPr sz="1800"/>
          </a:p>
        </p:txBody>
      </p:sp>
      <p:sp>
        <p:nvSpPr>
          <p:cNvPr id="588" name="Google Shape;588;p41"/>
          <p:cNvSpPr txBox="1"/>
          <p:nvPr/>
        </p:nvSpPr>
        <p:spPr>
          <a:xfrm>
            <a:off x="6500075" y="2724950"/>
            <a:ext cx="12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addr 3</a:t>
            </a:r>
            <a:endParaRPr sz="1800"/>
          </a:p>
        </p:txBody>
      </p:sp>
      <p:sp>
        <p:nvSpPr>
          <p:cNvPr id="589" name="Google Shape;589;p41"/>
          <p:cNvSpPr txBox="1"/>
          <p:nvPr/>
        </p:nvSpPr>
        <p:spPr>
          <a:xfrm>
            <a:off x="6500075" y="3172100"/>
            <a:ext cx="12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addr 4</a:t>
            </a:r>
            <a:endParaRPr sz="1800"/>
          </a:p>
        </p:txBody>
      </p:sp>
      <p:sp>
        <p:nvSpPr>
          <p:cNvPr id="590" name="Google Shape;590;p41"/>
          <p:cNvSpPr txBox="1"/>
          <p:nvPr/>
        </p:nvSpPr>
        <p:spPr>
          <a:xfrm>
            <a:off x="6500075" y="3810300"/>
            <a:ext cx="12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addr N</a:t>
            </a:r>
            <a:endParaRPr sz="1800"/>
          </a:p>
        </p:txBody>
      </p:sp>
      <p:sp>
        <p:nvSpPr>
          <p:cNvPr id="591" name="Google Shape;591;p41"/>
          <p:cNvSpPr txBox="1"/>
          <p:nvPr/>
        </p:nvSpPr>
        <p:spPr>
          <a:xfrm>
            <a:off x="668800" y="2062850"/>
            <a:ext cx="55935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read_from_cache(</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long</a:t>
            </a:r>
            <a:r>
              <a:rPr lang="ru-RU" sz="1650">
                <a:solidFill>
                  <a:srgbClr val="37474F"/>
                </a:solidFill>
                <a:latin typeface="Roboto Mono"/>
                <a:ea typeface="Roboto Mono"/>
                <a:cs typeface="Roboto Mono"/>
                <a:sym typeface="Roboto Mono"/>
              </a:rPr>
              <a:t> addr)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This is machine code, 64 bit.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offset = addr &amp; </a:t>
            </a:r>
            <a:r>
              <a:rPr lang="ru-RU" sz="1650">
                <a:solidFill>
                  <a:srgbClr val="C53929"/>
                </a:solidFill>
                <a:latin typeface="Roboto Mono"/>
                <a:ea typeface="Roboto Mono"/>
                <a:cs typeface="Roboto Mono"/>
                <a:sym typeface="Roboto Mono"/>
              </a:rPr>
              <a:t>63</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cache_addr = addr ~ offset;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*line = lookup_line(cache_addr);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return</a:t>
            </a:r>
            <a:r>
              <a:rPr lang="ru-RU" sz="1650">
                <a:solidFill>
                  <a:srgbClr val="37474F"/>
                </a:solidFill>
                <a:latin typeface="Roboto Mono"/>
                <a:ea typeface="Roboto Mono"/>
                <a:cs typeface="Roboto Mono"/>
                <a:sym typeface="Roboto Mono"/>
              </a:rPr>
              <a:t> line + offset;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sp>
        <p:nvSpPr>
          <p:cNvPr id="592" name="Google Shape;592;p41"/>
          <p:cNvSpPr txBox="1"/>
          <p:nvPr/>
        </p:nvSpPr>
        <p:spPr>
          <a:xfrm>
            <a:off x="982575" y="1539650"/>
            <a:ext cx="441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u="sng"/>
              <a:t>Хранение и чтение блоками</a:t>
            </a:r>
            <a:endParaRPr sz="2200" u="sng"/>
          </a:p>
        </p:txBody>
      </p:sp>
      <p:sp>
        <p:nvSpPr>
          <p:cNvPr id="593" name="Google Shape;593;p41"/>
          <p:cNvSpPr/>
          <p:nvPr/>
        </p:nvSpPr>
        <p:spPr>
          <a:xfrm>
            <a:off x="4050375" y="4983775"/>
            <a:ext cx="1343700" cy="1673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6262300" y="5230125"/>
            <a:ext cx="582900" cy="1176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nvSpPr>
        <p:spPr>
          <a:xfrm>
            <a:off x="3346600" y="4377838"/>
            <a:ext cx="4183200" cy="50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050" u="sng">
                <a:highlight>
                  <a:srgbClr val="FFFFFF"/>
                </a:highlight>
              </a:rPr>
              <a:t>Политика отображения адресов</a:t>
            </a:r>
            <a:endParaRPr/>
          </a:p>
        </p:txBody>
      </p:sp>
      <p:cxnSp>
        <p:nvCxnSpPr>
          <p:cNvPr id="596" name="Google Shape;596;p41"/>
          <p:cNvCxnSpPr/>
          <p:nvPr/>
        </p:nvCxnSpPr>
        <p:spPr>
          <a:xfrm>
            <a:off x="5387525" y="5121325"/>
            <a:ext cx="900000" cy="431100"/>
          </a:xfrm>
          <a:prstGeom prst="straightConnector1">
            <a:avLst/>
          </a:prstGeom>
          <a:noFill/>
          <a:ln cap="flat" cmpd="sng" w="19050">
            <a:solidFill>
              <a:srgbClr val="000000"/>
            </a:solidFill>
            <a:prstDash val="solid"/>
            <a:round/>
            <a:headEnd len="med" w="med" type="none"/>
            <a:tailEnd len="med" w="med" type="stealth"/>
          </a:ln>
        </p:spPr>
      </p:cxnSp>
      <p:cxnSp>
        <p:nvCxnSpPr>
          <p:cNvPr id="597" name="Google Shape;597;p41"/>
          <p:cNvCxnSpPr/>
          <p:nvPr/>
        </p:nvCxnSpPr>
        <p:spPr>
          <a:xfrm flipH="1" rot="10800000">
            <a:off x="5387500" y="5349375"/>
            <a:ext cx="861900" cy="75300"/>
          </a:xfrm>
          <a:prstGeom prst="straightConnector1">
            <a:avLst/>
          </a:prstGeom>
          <a:noFill/>
          <a:ln cap="flat" cmpd="sng" w="19050">
            <a:solidFill>
              <a:srgbClr val="000000"/>
            </a:solidFill>
            <a:prstDash val="solid"/>
            <a:round/>
            <a:headEnd len="med" w="med" type="none"/>
            <a:tailEnd len="med" w="med" type="stealth"/>
          </a:ln>
        </p:spPr>
      </p:cxnSp>
      <p:cxnSp>
        <p:nvCxnSpPr>
          <p:cNvPr id="598" name="Google Shape;598;p41"/>
          <p:cNvCxnSpPr>
            <a:endCxn id="594" idx="1"/>
          </p:cNvCxnSpPr>
          <p:nvPr/>
        </p:nvCxnSpPr>
        <p:spPr>
          <a:xfrm flipH="1" rot="10800000">
            <a:off x="5387500" y="5818575"/>
            <a:ext cx="874800" cy="453300"/>
          </a:xfrm>
          <a:prstGeom prst="straightConnector1">
            <a:avLst/>
          </a:prstGeom>
          <a:noFill/>
          <a:ln cap="flat" cmpd="sng" w="19050">
            <a:solidFill>
              <a:srgbClr val="000000"/>
            </a:solidFill>
            <a:prstDash val="solid"/>
            <a:round/>
            <a:headEnd len="med" w="med" type="none"/>
            <a:tailEnd len="med" w="med" type="stealth"/>
          </a:ln>
        </p:spPr>
      </p:cxnSp>
      <p:cxnSp>
        <p:nvCxnSpPr>
          <p:cNvPr id="599" name="Google Shape;599;p41"/>
          <p:cNvCxnSpPr/>
          <p:nvPr/>
        </p:nvCxnSpPr>
        <p:spPr>
          <a:xfrm>
            <a:off x="5374925" y="5679125"/>
            <a:ext cx="900000" cy="431100"/>
          </a:xfrm>
          <a:prstGeom prst="straightConnector1">
            <a:avLst/>
          </a:prstGeom>
          <a:noFill/>
          <a:ln cap="flat" cmpd="sng" w="19050">
            <a:solidFill>
              <a:srgbClr val="000000"/>
            </a:solidFill>
            <a:prstDash val="solid"/>
            <a:round/>
            <a:headEnd len="med" w="med" type="none"/>
            <a:tailEnd len="med" w="med" type="stealth"/>
          </a:ln>
        </p:spPr>
      </p:cxnSp>
      <p:cxnSp>
        <p:nvCxnSpPr>
          <p:cNvPr id="600" name="Google Shape;600;p41"/>
          <p:cNvCxnSpPr/>
          <p:nvPr/>
        </p:nvCxnSpPr>
        <p:spPr>
          <a:xfrm flipH="1" rot="10800000">
            <a:off x="5395725" y="6262075"/>
            <a:ext cx="891900" cy="102600"/>
          </a:xfrm>
          <a:prstGeom prst="straightConnector1">
            <a:avLst/>
          </a:prstGeom>
          <a:noFill/>
          <a:ln cap="flat" cmpd="sng" w="19050">
            <a:solidFill>
              <a:srgbClr val="000000"/>
            </a:solidFill>
            <a:prstDash val="solid"/>
            <a:round/>
            <a:headEnd len="med" w="med" type="none"/>
            <a:tailEnd len="med" w="med" type="stealth"/>
          </a:ln>
        </p:spPr>
      </p:cxnSp>
      <p:sp>
        <p:nvSpPr>
          <p:cNvPr id="601" name="Google Shape;601;p41"/>
          <p:cNvSpPr/>
          <p:nvPr/>
        </p:nvSpPr>
        <p:spPr>
          <a:xfrm>
            <a:off x="4525525" y="2118950"/>
            <a:ext cx="1293000" cy="2028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a:solidFill>
                  <a:srgbClr val="980000"/>
                </a:solidFill>
              </a:rPr>
              <a:t>pseudocode</a:t>
            </a:r>
            <a:endParaRPr>
              <a:solidFill>
                <a:srgbClr val="98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1200"/>
                                        <p:tgtEl>
                                          <p:spTgt spid="5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97"/>
                                        </p:tgtEl>
                                        <p:attrNameLst>
                                          <p:attrName>style.visibility</p:attrName>
                                        </p:attrNameLst>
                                      </p:cBhvr>
                                      <p:to>
                                        <p:strVal val="visible"/>
                                      </p:to>
                                    </p:set>
                                    <p:anim calcmode="lin" valueType="num">
                                      <p:cBhvr additive="base">
                                        <p:cTn dur="1100"/>
                                        <p:tgtEl>
                                          <p:spTgt spid="5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98"/>
                                        </p:tgtEl>
                                        <p:attrNameLst>
                                          <p:attrName>style.visibility</p:attrName>
                                        </p:attrNameLst>
                                      </p:cBhvr>
                                      <p:to>
                                        <p:strVal val="visible"/>
                                      </p:to>
                                    </p:set>
                                    <p:anim calcmode="lin" valueType="num">
                                      <p:cBhvr additive="base">
                                        <p:cTn dur="1100"/>
                                        <p:tgtEl>
                                          <p:spTgt spid="5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99"/>
                                        </p:tgtEl>
                                        <p:attrNameLst>
                                          <p:attrName>style.visibility</p:attrName>
                                        </p:attrNameLst>
                                      </p:cBhvr>
                                      <p:to>
                                        <p:strVal val="visible"/>
                                      </p:to>
                                    </p:set>
                                    <p:anim calcmode="lin" valueType="num">
                                      <p:cBhvr additive="base">
                                        <p:cTn dur="1100"/>
                                        <p:tgtEl>
                                          <p:spTgt spid="5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1100"/>
                                        <p:tgtEl>
                                          <p:spTgt spid="6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1100"/>
                                        <p:tgtEl>
                                          <p:spTgt spid="5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100"/>
                                        <p:tgtEl>
                                          <p:spTgt spid="5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100"/>
                                        <p:tgtEl>
                                          <p:spTgt spid="5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1100"/>
                                        <p:tgtEl>
                                          <p:spTgt spid="5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84"/>
                                        </p:tgtEl>
                                        <p:attrNameLst>
                                          <p:attrName>style.visibility</p:attrName>
                                        </p:attrNameLst>
                                      </p:cBhvr>
                                      <p:to>
                                        <p:strVal val="visible"/>
                                      </p:to>
                                    </p:set>
                                    <p:anim calcmode="lin" valueType="num">
                                      <p:cBhvr additive="base">
                                        <p:cTn dur="1100"/>
                                        <p:tgtEl>
                                          <p:spTgt spid="5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Устройство кэша (2/2)</a:t>
            </a:r>
            <a:endParaRPr/>
          </a:p>
        </p:txBody>
      </p:sp>
      <p:sp>
        <p:nvSpPr>
          <p:cNvPr id="607" name="Google Shape;607;p4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608" name="Google Shape;608;p42"/>
          <p:cNvSpPr txBox="1"/>
          <p:nvPr/>
        </p:nvSpPr>
        <p:spPr>
          <a:xfrm>
            <a:off x="1495825" y="1762025"/>
            <a:ext cx="2332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Интерпретация адреса кэшом</a:t>
            </a:r>
            <a:endParaRPr sz="2000"/>
          </a:p>
        </p:txBody>
      </p:sp>
      <p:sp>
        <p:nvSpPr>
          <p:cNvPr id="609" name="Google Shape;609;p42"/>
          <p:cNvSpPr txBox="1"/>
          <p:nvPr/>
        </p:nvSpPr>
        <p:spPr>
          <a:xfrm>
            <a:off x="1495825" y="3080575"/>
            <a:ext cx="233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t>Кэш-линия</a:t>
            </a:r>
            <a:endParaRPr sz="2000"/>
          </a:p>
        </p:txBody>
      </p:sp>
      <p:sp>
        <p:nvSpPr>
          <p:cNvPr id="610" name="Google Shape;610;p42"/>
          <p:cNvSpPr/>
          <p:nvPr/>
        </p:nvSpPr>
        <p:spPr>
          <a:xfrm>
            <a:off x="4005775" y="1972025"/>
            <a:ext cx="14706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tag</a:t>
            </a:r>
            <a:endParaRPr sz="2200"/>
          </a:p>
        </p:txBody>
      </p:sp>
      <p:sp>
        <p:nvSpPr>
          <p:cNvPr id="611" name="Google Shape;611;p42"/>
          <p:cNvSpPr/>
          <p:nvPr/>
        </p:nvSpPr>
        <p:spPr>
          <a:xfrm>
            <a:off x="5476375" y="1972025"/>
            <a:ext cx="23325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solidFill>
                  <a:srgbClr val="666666"/>
                </a:solidFill>
              </a:rPr>
              <a:t>policy helper</a:t>
            </a:r>
            <a:endParaRPr sz="2200">
              <a:solidFill>
                <a:srgbClr val="666666"/>
              </a:solidFill>
            </a:endParaRPr>
          </a:p>
        </p:txBody>
      </p:sp>
      <p:sp>
        <p:nvSpPr>
          <p:cNvPr id="612" name="Google Shape;612;p42"/>
          <p:cNvSpPr/>
          <p:nvPr/>
        </p:nvSpPr>
        <p:spPr>
          <a:xfrm>
            <a:off x="7808875" y="1972025"/>
            <a:ext cx="14706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offset</a:t>
            </a:r>
            <a:endParaRPr sz="2200"/>
          </a:p>
        </p:txBody>
      </p:sp>
      <p:sp>
        <p:nvSpPr>
          <p:cNvPr id="613" name="Google Shape;613;p42"/>
          <p:cNvSpPr/>
          <p:nvPr/>
        </p:nvSpPr>
        <p:spPr>
          <a:xfrm>
            <a:off x="4005775" y="3080575"/>
            <a:ext cx="14706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tag</a:t>
            </a:r>
            <a:endParaRPr sz="2200"/>
          </a:p>
        </p:txBody>
      </p:sp>
      <p:sp>
        <p:nvSpPr>
          <p:cNvPr id="614" name="Google Shape;614;p42"/>
          <p:cNvSpPr/>
          <p:nvPr/>
        </p:nvSpPr>
        <p:spPr>
          <a:xfrm>
            <a:off x="5476375" y="3080575"/>
            <a:ext cx="50958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user data</a:t>
            </a:r>
            <a:endParaRPr sz="2200"/>
          </a:p>
        </p:txBody>
      </p:sp>
      <p:cxnSp>
        <p:nvCxnSpPr>
          <p:cNvPr id="615" name="Google Shape;615;p42"/>
          <p:cNvCxnSpPr/>
          <p:nvPr/>
        </p:nvCxnSpPr>
        <p:spPr>
          <a:xfrm>
            <a:off x="4005775" y="2263925"/>
            <a:ext cx="12600" cy="918300"/>
          </a:xfrm>
          <a:prstGeom prst="straightConnector1">
            <a:avLst/>
          </a:prstGeom>
          <a:noFill/>
          <a:ln cap="flat" cmpd="sng" w="28575">
            <a:solidFill>
              <a:srgbClr val="000000"/>
            </a:solidFill>
            <a:prstDash val="dot"/>
            <a:round/>
            <a:headEnd len="med" w="med" type="stealth"/>
            <a:tailEnd len="med" w="med" type="stealth"/>
          </a:ln>
        </p:spPr>
      </p:cxnSp>
      <p:cxnSp>
        <p:nvCxnSpPr>
          <p:cNvPr id="616" name="Google Shape;616;p42"/>
          <p:cNvCxnSpPr/>
          <p:nvPr/>
        </p:nvCxnSpPr>
        <p:spPr>
          <a:xfrm>
            <a:off x="5476375" y="2263925"/>
            <a:ext cx="12600" cy="918300"/>
          </a:xfrm>
          <a:prstGeom prst="straightConnector1">
            <a:avLst/>
          </a:prstGeom>
          <a:noFill/>
          <a:ln cap="flat" cmpd="sng" w="28575">
            <a:solidFill>
              <a:srgbClr val="000000"/>
            </a:solidFill>
            <a:prstDash val="dot"/>
            <a:round/>
            <a:headEnd len="med" w="med" type="stealth"/>
            <a:tailEnd len="med" w="med" type="stealth"/>
          </a:ln>
        </p:spPr>
      </p:cxnSp>
      <p:cxnSp>
        <p:nvCxnSpPr>
          <p:cNvPr id="617" name="Google Shape;617;p42"/>
          <p:cNvCxnSpPr/>
          <p:nvPr/>
        </p:nvCxnSpPr>
        <p:spPr>
          <a:xfrm flipH="1">
            <a:off x="4005775" y="3833725"/>
            <a:ext cx="6541200" cy="13500"/>
          </a:xfrm>
          <a:prstGeom prst="straightConnector1">
            <a:avLst/>
          </a:prstGeom>
          <a:noFill/>
          <a:ln cap="flat" cmpd="sng" w="28575">
            <a:solidFill>
              <a:srgbClr val="000000"/>
            </a:solidFill>
            <a:prstDash val="dot"/>
            <a:round/>
            <a:headEnd len="med" w="med" type="stealth"/>
            <a:tailEnd len="med" w="med" type="stealth"/>
          </a:ln>
        </p:spPr>
      </p:cxnSp>
      <p:cxnSp>
        <p:nvCxnSpPr>
          <p:cNvPr id="618" name="Google Shape;618;p42"/>
          <p:cNvCxnSpPr/>
          <p:nvPr/>
        </p:nvCxnSpPr>
        <p:spPr>
          <a:xfrm rot="10800000">
            <a:off x="7827775" y="1762025"/>
            <a:ext cx="1432800" cy="14400"/>
          </a:xfrm>
          <a:prstGeom prst="straightConnector1">
            <a:avLst/>
          </a:prstGeom>
          <a:noFill/>
          <a:ln cap="flat" cmpd="sng" w="28575">
            <a:solidFill>
              <a:srgbClr val="000000"/>
            </a:solidFill>
            <a:prstDash val="dot"/>
            <a:round/>
            <a:headEnd len="med" w="med" type="stealth"/>
            <a:tailEnd len="med" w="med" type="stealth"/>
          </a:ln>
        </p:spPr>
      </p:cxnSp>
      <p:sp>
        <p:nvSpPr>
          <p:cNvPr id="619" name="Google Shape;619;p42"/>
          <p:cNvSpPr txBox="1"/>
          <p:nvPr/>
        </p:nvSpPr>
        <p:spPr>
          <a:xfrm>
            <a:off x="6110125" y="3904825"/>
            <a:ext cx="233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64 байта</a:t>
            </a:r>
            <a:endParaRPr sz="2000"/>
          </a:p>
        </p:txBody>
      </p:sp>
      <p:sp>
        <p:nvSpPr>
          <p:cNvPr id="620" name="Google Shape;620;p42"/>
          <p:cNvSpPr txBox="1"/>
          <p:nvPr/>
        </p:nvSpPr>
        <p:spPr>
          <a:xfrm>
            <a:off x="7377925" y="1187925"/>
            <a:ext cx="233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6 бит</a:t>
            </a:r>
            <a:endParaRPr sz="2000"/>
          </a:p>
        </p:txBody>
      </p:sp>
      <p:sp>
        <p:nvSpPr>
          <p:cNvPr id="621" name="Google Shape;621;p42"/>
          <p:cNvSpPr txBox="1"/>
          <p:nvPr/>
        </p:nvSpPr>
        <p:spPr>
          <a:xfrm>
            <a:off x="3361125" y="5041325"/>
            <a:ext cx="4969200" cy="1175100"/>
          </a:xfrm>
          <a:prstGeom prst="rect">
            <a:avLst/>
          </a:prstGeom>
          <a:noFill/>
          <a:ln>
            <a:noFill/>
          </a:ln>
        </p:spPr>
        <p:txBody>
          <a:bodyPr anchorCtr="0" anchor="t" bIns="91425" lIns="91425" spcFirstLastPara="1" rIns="91425" wrap="square" tIns="91425">
            <a:spAutoFit/>
          </a:bodyPr>
          <a:lstStyle/>
          <a:p>
            <a:pPr indent="-352425" lvl="0" marL="457200" rtl="0" algn="l">
              <a:lnSpc>
                <a:spcPct val="115000"/>
              </a:lnSpc>
              <a:spcBef>
                <a:spcPts val="0"/>
              </a:spcBef>
              <a:spcAft>
                <a:spcPts val="0"/>
              </a:spcAft>
              <a:buSzPts val="1950"/>
              <a:buChar char="-"/>
            </a:pPr>
            <a:r>
              <a:rPr lang="ru-RU" sz="1950">
                <a:highlight>
                  <a:srgbClr val="FFFFFF"/>
                </a:highlight>
              </a:rPr>
              <a:t>Полноассоциативный кэш</a:t>
            </a:r>
            <a:endParaRPr sz="1950">
              <a:highlight>
                <a:srgbClr val="FFFFFF"/>
              </a:highlight>
            </a:endParaRPr>
          </a:p>
          <a:p>
            <a:pPr indent="-352425" lvl="0" marL="457200" rtl="0" algn="l">
              <a:lnSpc>
                <a:spcPct val="115000"/>
              </a:lnSpc>
              <a:spcBef>
                <a:spcPts val="0"/>
              </a:spcBef>
              <a:spcAft>
                <a:spcPts val="0"/>
              </a:spcAft>
              <a:buSzPts val="1950"/>
              <a:buChar char="-"/>
            </a:pPr>
            <a:r>
              <a:rPr lang="ru-RU" sz="1950">
                <a:highlight>
                  <a:srgbClr val="FFFFFF"/>
                </a:highlight>
              </a:rPr>
              <a:t>Кэш прямого отображения</a:t>
            </a:r>
            <a:endParaRPr sz="1950">
              <a:highlight>
                <a:srgbClr val="FFFFFF"/>
              </a:highlight>
            </a:endParaRPr>
          </a:p>
          <a:p>
            <a:pPr indent="-352425" lvl="0" marL="457200" rtl="0" algn="l">
              <a:lnSpc>
                <a:spcPct val="115000"/>
              </a:lnSpc>
              <a:spcBef>
                <a:spcPts val="0"/>
              </a:spcBef>
              <a:spcAft>
                <a:spcPts val="0"/>
              </a:spcAft>
              <a:buSzPts val="1950"/>
              <a:buChar char="-"/>
            </a:pPr>
            <a:r>
              <a:rPr lang="ru-RU" sz="1950">
                <a:highlight>
                  <a:srgbClr val="FFFFFF"/>
                </a:highlight>
              </a:rPr>
              <a:t>N-ассоциативный кэш</a:t>
            </a:r>
            <a:endParaRPr sz="1100"/>
          </a:p>
        </p:txBody>
      </p:sp>
      <p:sp>
        <p:nvSpPr>
          <p:cNvPr id="622" name="Google Shape;622;p42"/>
          <p:cNvSpPr txBox="1"/>
          <p:nvPr/>
        </p:nvSpPr>
        <p:spPr>
          <a:xfrm>
            <a:off x="3495925" y="4548725"/>
            <a:ext cx="397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u="sng"/>
              <a:t>Политики сохранения кэша</a:t>
            </a:r>
            <a:endParaRPr sz="2000"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1000"/>
                                        <p:tgtEl>
                                          <p:spTgt spid="6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1000"/>
                                        <p:tgtEl>
                                          <p:spTgt spid="6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1000"/>
                                        <p:tgtEl>
                                          <p:spTgt spid="6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1000"/>
                                        <p:tgtEl>
                                          <p:spTgt spid="6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1000"/>
                                        <p:tgtEl>
                                          <p:spTgt spid="6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1000"/>
                                        <p:tgtEl>
                                          <p:spTgt spid="6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10"/>
                                        </p:tgtEl>
                                        <p:attrNameLst>
                                          <p:attrName>style.visibility</p:attrName>
                                        </p:attrNameLst>
                                      </p:cBhvr>
                                      <p:to>
                                        <p:strVal val="visible"/>
                                      </p:to>
                                    </p:set>
                                    <p:anim calcmode="lin" valueType="num">
                                      <p:cBhvr additive="base">
                                        <p:cTn dur="1000"/>
                                        <p:tgtEl>
                                          <p:spTgt spid="6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11"/>
                                        </p:tgtEl>
                                        <p:attrNameLst>
                                          <p:attrName>style.visibility</p:attrName>
                                        </p:attrNameLst>
                                      </p:cBhvr>
                                      <p:to>
                                        <p:strVal val="visible"/>
                                      </p:to>
                                    </p:set>
                                    <p:anim calcmode="lin" valueType="num">
                                      <p:cBhvr additive="base">
                                        <p:cTn dur="1000"/>
                                        <p:tgtEl>
                                          <p:spTgt spid="6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12"/>
                                        </p:tgtEl>
                                        <p:attrNameLst>
                                          <p:attrName>style.visibility</p:attrName>
                                        </p:attrNameLst>
                                      </p:cBhvr>
                                      <p:to>
                                        <p:strVal val="visible"/>
                                      </p:to>
                                    </p:set>
                                    <p:anim calcmode="lin" valueType="num">
                                      <p:cBhvr additive="base">
                                        <p:cTn dur="1000"/>
                                        <p:tgtEl>
                                          <p:spTgt spid="6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1000"/>
                                        <p:tgtEl>
                                          <p:spTgt spid="6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0"/>
                                        </p:tgtEl>
                                        <p:attrNameLst>
                                          <p:attrName>style.visibility</p:attrName>
                                        </p:attrNameLst>
                                      </p:cBhvr>
                                      <p:to>
                                        <p:strVal val="visible"/>
                                      </p:to>
                                    </p:set>
                                    <p:anim calcmode="lin" valueType="num">
                                      <p:cBhvr additive="base">
                                        <p:cTn dur="1000"/>
                                        <p:tgtEl>
                                          <p:spTgt spid="62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8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8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Полноассоциативный кэш</a:t>
            </a:r>
            <a:endParaRPr/>
          </a:p>
        </p:txBody>
      </p:sp>
      <p:sp>
        <p:nvSpPr>
          <p:cNvPr id="628" name="Google Shape;628;p4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629" name="Google Shape;629;p43"/>
          <p:cNvPicPr preferRelativeResize="0"/>
          <p:nvPr/>
        </p:nvPicPr>
        <p:blipFill>
          <a:blip r:embed="rId3">
            <a:alphaModFix/>
          </a:blip>
          <a:stretch>
            <a:fillRect/>
          </a:stretch>
        </p:blipFill>
        <p:spPr>
          <a:xfrm>
            <a:off x="982575" y="3722069"/>
            <a:ext cx="3467100" cy="2133600"/>
          </a:xfrm>
          <a:prstGeom prst="rect">
            <a:avLst/>
          </a:prstGeom>
          <a:noFill/>
          <a:ln>
            <a:noFill/>
          </a:ln>
        </p:spPr>
      </p:pic>
      <p:sp>
        <p:nvSpPr>
          <p:cNvPr id="630" name="Google Shape;630;p43"/>
          <p:cNvSpPr txBox="1"/>
          <p:nvPr/>
        </p:nvSpPr>
        <p:spPr>
          <a:xfrm>
            <a:off x="548475" y="3080375"/>
            <a:ext cx="43353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u="sng">
                <a:highlight>
                  <a:srgbClr val="FFFFFF"/>
                </a:highlight>
              </a:rPr>
              <a:t>Аппаратная схема</a:t>
            </a:r>
            <a:endParaRPr/>
          </a:p>
        </p:txBody>
      </p:sp>
      <p:sp>
        <p:nvSpPr>
          <p:cNvPr id="631" name="Google Shape;631;p43"/>
          <p:cNvSpPr/>
          <p:nvPr/>
        </p:nvSpPr>
        <p:spPr>
          <a:xfrm>
            <a:off x="3848725" y="2042125"/>
            <a:ext cx="27432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tag</a:t>
            </a:r>
            <a:endParaRPr sz="2200"/>
          </a:p>
        </p:txBody>
      </p:sp>
      <p:sp>
        <p:nvSpPr>
          <p:cNvPr id="632" name="Google Shape;632;p43"/>
          <p:cNvSpPr/>
          <p:nvPr/>
        </p:nvSpPr>
        <p:spPr>
          <a:xfrm>
            <a:off x="6591850" y="2042125"/>
            <a:ext cx="17514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offset</a:t>
            </a:r>
            <a:endParaRPr sz="2200"/>
          </a:p>
        </p:txBody>
      </p:sp>
      <p:sp>
        <p:nvSpPr>
          <p:cNvPr id="633" name="Google Shape;633;p43"/>
          <p:cNvSpPr txBox="1"/>
          <p:nvPr/>
        </p:nvSpPr>
        <p:spPr>
          <a:xfrm>
            <a:off x="3928350" y="1458050"/>
            <a:ext cx="43353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u="sng">
                <a:highlight>
                  <a:srgbClr val="FFFFFF"/>
                </a:highlight>
              </a:rPr>
              <a:t>Адрес</a:t>
            </a:r>
            <a:endParaRPr/>
          </a:p>
        </p:txBody>
      </p:sp>
      <p:cxnSp>
        <p:nvCxnSpPr>
          <p:cNvPr id="634" name="Google Shape;634;p43"/>
          <p:cNvCxnSpPr/>
          <p:nvPr/>
        </p:nvCxnSpPr>
        <p:spPr>
          <a:xfrm flipH="1">
            <a:off x="3848600" y="2636725"/>
            <a:ext cx="2743200" cy="6300"/>
          </a:xfrm>
          <a:prstGeom prst="straightConnector1">
            <a:avLst/>
          </a:prstGeom>
          <a:noFill/>
          <a:ln cap="flat" cmpd="sng" w="28575">
            <a:solidFill>
              <a:srgbClr val="000000"/>
            </a:solidFill>
            <a:prstDash val="dot"/>
            <a:round/>
            <a:headEnd len="med" w="med" type="stealth"/>
            <a:tailEnd len="med" w="med" type="stealth"/>
          </a:ln>
        </p:spPr>
      </p:cxnSp>
      <p:sp>
        <p:nvSpPr>
          <p:cNvPr id="635" name="Google Shape;635;p43"/>
          <p:cNvSpPr txBox="1"/>
          <p:nvPr/>
        </p:nvSpPr>
        <p:spPr>
          <a:xfrm>
            <a:off x="4016050" y="2632350"/>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56</a:t>
            </a:r>
            <a:r>
              <a:rPr lang="ru-RU" sz="1700"/>
              <a:t> бит</a:t>
            </a:r>
            <a:endParaRPr sz="1700"/>
          </a:p>
        </p:txBody>
      </p:sp>
      <p:cxnSp>
        <p:nvCxnSpPr>
          <p:cNvPr id="636" name="Google Shape;636;p43"/>
          <p:cNvCxnSpPr/>
          <p:nvPr/>
        </p:nvCxnSpPr>
        <p:spPr>
          <a:xfrm rot="10800000">
            <a:off x="6591775" y="2643100"/>
            <a:ext cx="1736700" cy="6300"/>
          </a:xfrm>
          <a:prstGeom prst="straightConnector1">
            <a:avLst/>
          </a:prstGeom>
          <a:noFill/>
          <a:ln cap="flat" cmpd="sng" w="28575">
            <a:solidFill>
              <a:srgbClr val="000000"/>
            </a:solidFill>
            <a:prstDash val="dot"/>
            <a:round/>
            <a:headEnd len="med" w="med" type="stealth"/>
            <a:tailEnd len="med" w="med" type="stealth"/>
          </a:ln>
        </p:spPr>
      </p:cxnSp>
      <p:sp>
        <p:nvSpPr>
          <p:cNvPr id="637" name="Google Shape;637;p43"/>
          <p:cNvSpPr txBox="1"/>
          <p:nvPr/>
        </p:nvSpPr>
        <p:spPr>
          <a:xfrm>
            <a:off x="6263275" y="2632350"/>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6 бит</a:t>
            </a:r>
            <a:endParaRPr sz="1700"/>
          </a:p>
        </p:txBody>
      </p:sp>
      <p:sp>
        <p:nvSpPr>
          <p:cNvPr id="638" name="Google Shape;638;p43"/>
          <p:cNvSpPr/>
          <p:nvPr/>
        </p:nvSpPr>
        <p:spPr>
          <a:xfrm>
            <a:off x="5815600" y="35726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3"/>
          <p:cNvSpPr/>
          <p:nvPr/>
        </p:nvSpPr>
        <p:spPr>
          <a:xfrm>
            <a:off x="5815600" y="39151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3"/>
          <p:cNvSpPr/>
          <p:nvPr/>
        </p:nvSpPr>
        <p:spPr>
          <a:xfrm>
            <a:off x="5815600" y="42577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3"/>
          <p:cNvSpPr/>
          <p:nvPr/>
        </p:nvSpPr>
        <p:spPr>
          <a:xfrm>
            <a:off x="5815600" y="46002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a:off x="5815600" y="49428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3"/>
          <p:cNvSpPr/>
          <p:nvPr/>
        </p:nvSpPr>
        <p:spPr>
          <a:xfrm>
            <a:off x="5815600" y="52853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p:cNvSpPr/>
          <p:nvPr/>
        </p:nvSpPr>
        <p:spPr>
          <a:xfrm>
            <a:off x="5815600" y="56279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3"/>
          <p:cNvSpPr/>
          <p:nvPr/>
        </p:nvSpPr>
        <p:spPr>
          <a:xfrm>
            <a:off x="5815600" y="59704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3"/>
          <p:cNvSpPr/>
          <p:nvPr/>
        </p:nvSpPr>
        <p:spPr>
          <a:xfrm>
            <a:off x="5815600" y="63130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3"/>
          <p:cNvSpPr/>
          <p:nvPr/>
        </p:nvSpPr>
        <p:spPr>
          <a:xfrm>
            <a:off x="8896275" y="436250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3"/>
          <p:cNvSpPr/>
          <p:nvPr/>
        </p:nvSpPr>
        <p:spPr>
          <a:xfrm>
            <a:off x="8896275" y="470505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3"/>
          <p:cNvSpPr/>
          <p:nvPr/>
        </p:nvSpPr>
        <p:spPr>
          <a:xfrm>
            <a:off x="8896275" y="504760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3"/>
          <p:cNvSpPr/>
          <p:nvPr/>
        </p:nvSpPr>
        <p:spPr>
          <a:xfrm>
            <a:off x="8896275" y="539015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 name="Google Shape;651;p43"/>
          <p:cNvCxnSpPr>
            <a:endCxn id="647" idx="1"/>
          </p:cNvCxnSpPr>
          <p:nvPr/>
        </p:nvCxnSpPr>
        <p:spPr>
          <a:xfrm>
            <a:off x="7628175" y="3705650"/>
            <a:ext cx="1268100" cy="789900"/>
          </a:xfrm>
          <a:prstGeom prst="straightConnector1">
            <a:avLst/>
          </a:prstGeom>
          <a:noFill/>
          <a:ln cap="flat" cmpd="sng" w="19050">
            <a:solidFill>
              <a:srgbClr val="000000"/>
            </a:solidFill>
            <a:prstDash val="solid"/>
            <a:round/>
            <a:headEnd len="med" w="med" type="none"/>
            <a:tailEnd len="med" w="med" type="stealth"/>
          </a:ln>
        </p:spPr>
      </p:cxnSp>
      <p:cxnSp>
        <p:nvCxnSpPr>
          <p:cNvPr id="652" name="Google Shape;652;p43"/>
          <p:cNvCxnSpPr>
            <a:stCxn id="638" idx="3"/>
            <a:endCxn id="648" idx="1"/>
          </p:cNvCxnSpPr>
          <p:nvPr/>
        </p:nvCxnSpPr>
        <p:spPr>
          <a:xfrm>
            <a:off x="7628200" y="3705675"/>
            <a:ext cx="1268100" cy="1132500"/>
          </a:xfrm>
          <a:prstGeom prst="straightConnector1">
            <a:avLst/>
          </a:prstGeom>
          <a:noFill/>
          <a:ln cap="flat" cmpd="sng" w="19050">
            <a:solidFill>
              <a:srgbClr val="000000"/>
            </a:solidFill>
            <a:prstDash val="solid"/>
            <a:round/>
            <a:headEnd len="med" w="med" type="none"/>
            <a:tailEnd len="med" w="med" type="stealth"/>
          </a:ln>
        </p:spPr>
      </p:cxnSp>
      <p:cxnSp>
        <p:nvCxnSpPr>
          <p:cNvPr id="653" name="Google Shape;653;p43"/>
          <p:cNvCxnSpPr>
            <a:stCxn id="638" idx="3"/>
            <a:endCxn id="649" idx="1"/>
          </p:cNvCxnSpPr>
          <p:nvPr/>
        </p:nvCxnSpPr>
        <p:spPr>
          <a:xfrm>
            <a:off x="7628200" y="3705675"/>
            <a:ext cx="1268100" cy="1475100"/>
          </a:xfrm>
          <a:prstGeom prst="straightConnector1">
            <a:avLst/>
          </a:prstGeom>
          <a:noFill/>
          <a:ln cap="flat" cmpd="sng" w="19050">
            <a:solidFill>
              <a:srgbClr val="000000"/>
            </a:solidFill>
            <a:prstDash val="solid"/>
            <a:round/>
            <a:headEnd len="med" w="med" type="none"/>
            <a:tailEnd len="med" w="med" type="stealth"/>
          </a:ln>
        </p:spPr>
      </p:cxnSp>
      <p:cxnSp>
        <p:nvCxnSpPr>
          <p:cNvPr id="654" name="Google Shape;654;p43"/>
          <p:cNvCxnSpPr>
            <a:stCxn id="638" idx="3"/>
          </p:cNvCxnSpPr>
          <p:nvPr/>
        </p:nvCxnSpPr>
        <p:spPr>
          <a:xfrm>
            <a:off x="7628200" y="3705675"/>
            <a:ext cx="1268100" cy="1845900"/>
          </a:xfrm>
          <a:prstGeom prst="straightConnector1">
            <a:avLst/>
          </a:prstGeom>
          <a:noFill/>
          <a:ln cap="flat" cmpd="sng" w="19050">
            <a:solidFill>
              <a:srgbClr val="000000"/>
            </a:solidFill>
            <a:prstDash val="solid"/>
            <a:round/>
            <a:headEnd len="med" w="med" type="none"/>
            <a:tailEnd len="med" w="med" type="stealth"/>
          </a:ln>
        </p:spPr>
      </p:cxnSp>
      <p:cxnSp>
        <p:nvCxnSpPr>
          <p:cNvPr id="655" name="Google Shape;655;p43"/>
          <p:cNvCxnSpPr>
            <a:stCxn id="646" idx="3"/>
            <a:endCxn id="647" idx="1"/>
          </p:cNvCxnSpPr>
          <p:nvPr/>
        </p:nvCxnSpPr>
        <p:spPr>
          <a:xfrm flipH="1" rot="10800000">
            <a:off x="7628200" y="4495475"/>
            <a:ext cx="1268100" cy="1950600"/>
          </a:xfrm>
          <a:prstGeom prst="straightConnector1">
            <a:avLst/>
          </a:prstGeom>
          <a:noFill/>
          <a:ln cap="flat" cmpd="sng" w="19050">
            <a:solidFill>
              <a:srgbClr val="000000"/>
            </a:solidFill>
            <a:prstDash val="solid"/>
            <a:round/>
            <a:headEnd len="med" w="med" type="none"/>
            <a:tailEnd len="med" w="med" type="stealth"/>
          </a:ln>
        </p:spPr>
      </p:cxnSp>
      <p:cxnSp>
        <p:nvCxnSpPr>
          <p:cNvPr id="656" name="Google Shape;656;p43"/>
          <p:cNvCxnSpPr>
            <a:stCxn id="646" idx="3"/>
            <a:endCxn id="648" idx="1"/>
          </p:cNvCxnSpPr>
          <p:nvPr/>
        </p:nvCxnSpPr>
        <p:spPr>
          <a:xfrm flipH="1" rot="10800000">
            <a:off x="7628200" y="4838075"/>
            <a:ext cx="1268100" cy="1608000"/>
          </a:xfrm>
          <a:prstGeom prst="straightConnector1">
            <a:avLst/>
          </a:prstGeom>
          <a:noFill/>
          <a:ln cap="flat" cmpd="sng" w="19050">
            <a:solidFill>
              <a:srgbClr val="000000"/>
            </a:solidFill>
            <a:prstDash val="solid"/>
            <a:round/>
            <a:headEnd len="med" w="med" type="none"/>
            <a:tailEnd len="med" w="med" type="stealth"/>
          </a:ln>
        </p:spPr>
      </p:cxnSp>
      <p:cxnSp>
        <p:nvCxnSpPr>
          <p:cNvPr id="657" name="Google Shape;657;p43"/>
          <p:cNvCxnSpPr>
            <a:stCxn id="646" idx="3"/>
            <a:endCxn id="649" idx="1"/>
          </p:cNvCxnSpPr>
          <p:nvPr/>
        </p:nvCxnSpPr>
        <p:spPr>
          <a:xfrm flipH="1" rot="10800000">
            <a:off x="7628200" y="5180675"/>
            <a:ext cx="1268100" cy="1265400"/>
          </a:xfrm>
          <a:prstGeom prst="straightConnector1">
            <a:avLst/>
          </a:prstGeom>
          <a:noFill/>
          <a:ln cap="flat" cmpd="sng" w="19050">
            <a:solidFill>
              <a:srgbClr val="000000"/>
            </a:solidFill>
            <a:prstDash val="solid"/>
            <a:round/>
            <a:headEnd len="med" w="med" type="none"/>
            <a:tailEnd len="med" w="med" type="stealth"/>
          </a:ln>
        </p:spPr>
      </p:cxnSp>
      <p:cxnSp>
        <p:nvCxnSpPr>
          <p:cNvPr id="658" name="Google Shape;658;p43"/>
          <p:cNvCxnSpPr>
            <a:stCxn id="646" idx="3"/>
            <a:endCxn id="650" idx="1"/>
          </p:cNvCxnSpPr>
          <p:nvPr/>
        </p:nvCxnSpPr>
        <p:spPr>
          <a:xfrm flipH="1" rot="10800000">
            <a:off x="7628200" y="5523275"/>
            <a:ext cx="1268100" cy="922800"/>
          </a:xfrm>
          <a:prstGeom prst="straightConnector1">
            <a:avLst/>
          </a:prstGeom>
          <a:noFill/>
          <a:ln cap="flat" cmpd="sng" w="19050">
            <a:solidFill>
              <a:srgbClr val="000000"/>
            </a:solidFill>
            <a:prstDash val="solid"/>
            <a:round/>
            <a:headEnd len="med" w="med" type="none"/>
            <a:tailEnd len="med" w="med" type="stealth"/>
          </a:ln>
        </p:spPr>
      </p:cxnSp>
      <p:sp>
        <p:nvSpPr>
          <p:cNvPr id="659" name="Google Shape;659;p43"/>
          <p:cNvSpPr txBox="1"/>
          <p:nvPr/>
        </p:nvSpPr>
        <p:spPr>
          <a:xfrm>
            <a:off x="6087850" y="3032800"/>
            <a:ext cx="126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u="sng"/>
              <a:t>Адреса</a:t>
            </a:r>
            <a:endParaRPr sz="2000" u="sng"/>
          </a:p>
        </p:txBody>
      </p:sp>
      <p:sp>
        <p:nvSpPr>
          <p:cNvPr id="660" name="Google Shape;660;p43"/>
          <p:cNvSpPr txBox="1"/>
          <p:nvPr/>
        </p:nvSpPr>
        <p:spPr>
          <a:xfrm>
            <a:off x="9168525" y="3854300"/>
            <a:ext cx="1268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u="sng"/>
              <a:t>Кэш</a:t>
            </a:r>
            <a:endParaRPr sz="2000"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31"/>
                                        </p:tgtEl>
                                        <p:attrNameLst>
                                          <p:attrName>style.visibility</p:attrName>
                                        </p:attrNameLst>
                                      </p:cBhvr>
                                      <p:to>
                                        <p:strVal val="visible"/>
                                      </p:to>
                                    </p:set>
                                    <p:anim calcmode="lin" valueType="num">
                                      <p:cBhvr additive="base">
                                        <p:cTn dur="1000"/>
                                        <p:tgtEl>
                                          <p:spTgt spid="6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1000"/>
                                        <p:tgtEl>
                                          <p:spTgt spid="6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1000"/>
                                        <p:tgtEl>
                                          <p:spTgt spid="6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1000"/>
                                        <p:tgtEl>
                                          <p:spTgt spid="6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5"/>
                                        </p:tgtEl>
                                        <p:attrNameLst>
                                          <p:attrName>style.visibility</p:attrName>
                                        </p:attrNameLst>
                                      </p:cBhvr>
                                      <p:to>
                                        <p:strVal val="visible"/>
                                      </p:to>
                                    </p:set>
                                    <p:anim calcmode="lin" valueType="num">
                                      <p:cBhvr additive="base">
                                        <p:cTn dur="1000"/>
                                        <p:tgtEl>
                                          <p:spTgt spid="6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6"/>
                                        </p:tgtEl>
                                        <p:attrNameLst>
                                          <p:attrName>style.visibility</p:attrName>
                                        </p:attrNameLst>
                                      </p:cBhvr>
                                      <p:to>
                                        <p:strVal val="visible"/>
                                      </p:to>
                                    </p:set>
                                    <p:anim calcmode="lin" valueType="num">
                                      <p:cBhvr additive="base">
                                        <p:cTn dur="1000"/>
                                        <p:tgtEl>
                                          <p:spTgt spid="6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7"/>
                                        </p:tgtEl>
                                        <p:attrNameLst>
                                          <p:attrName>style.visibility</p:attrName>
                                        </p:attrNameLst>
                                      </p:cBhvr>
                                      <p:to>
                                        <p:strVal val="visible"/>
                                      </p:to>
                                    </p:set>
                                    <p:anim calcmode="lin" valueType="num">
                                      <p:cBhvr additive="base">
                                        <p:cTn dur="1000"/>
                                        <p:tgtEl>
                                          <p:spTgt spid="6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1000"/>
                                        <p:tgtEl>
                                          <p:spTgt spid="6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1000"/>
                                        <p:tgtEl>
                                          <p:spTgt spid="6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0"/>
                                        </p:tgtEl>
                                        <p:attrNameLst>
                                          <p:attrName>style.visibility</p:attrName>
                                        </p:attrNameLst>
                                      </p:cBhvr>
                                      <p:to>
                                        <p:strVal val="visible"/>
                                      </p:to>
                                    </p:set>
                                    <p:anim calcmode="lin" valueType="num">
                                      <p:cBhvr additive="base">
                                        <p:cTn dur="1000"/>
                                        <p:tgtEl>
                                          <p:spTgt spid="6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1"/>
                                        </p:tgtEl>
                                        <p:attrNameLst>
                                          <p:attrName>style.visibility</p:attrName>
                                        </p:attrNameLst>
                                      </p:cBhvr>
                                      <p:to>
                                        <p:strVal val="visible"/>
                                      </p:to>
                                    </p:set>
                                    <p:anim calcmode="lin" valueType="num">
                                      <p:cBhvr additive="base">
                                        <p:cTn dur="1000"/>
                                        <p:tgtEl>
                                          <p:spTgt spid="6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1000"/>
                                        <p:tgtEl>
                                          <p:spTgt spid="6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1000"/>
                                        <p:tgtEl>
                                          <p:spTgt spid="6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000"/>
                                        <p:tgtEl>
                                          <p:spTgt spid="6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1000"/>
                                        <p:tgtEl>
                                          <p:spTgt spid="6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7"/>
                                        </p:tgtEl>
                                        <p:attrNameLst>
                                          <p:attrName>style.visibility</p:attrName>
                                        </p:attrNameLst>
                                      </p:cBhvr>
                                      <p:to>
                                        <p:strVal val="visible"/>
                                      </p:to>
                                    </p:set>
                                    <p:anim calcmode="lin" valueType="num">
                                      <p:cBhvr additive="base">
                                        <p:cTn dur="1000"/>
                                        <p:tgtEl>
                                          <p:spTgt spid="6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1000"/>
                                        <p:tgtEl>
                                          <p:spTgt spid="6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1000"/>
                                        <p:tgtEl>
                                          <p:spTgt spid="6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50"/>
                                        </p:tgtEl>
                                        <p:attrNameLst>
                                          <p:attrName>style.visibility</p:attrName>
                                        </p:attrNameLst>
                                      </p:cBhvr>
                                      <p:to>
                                        <p:strVal val="visible"/>
                                      </p:to>
                                    </p:set>
                                    <p:anim calcmode="lin" valueType="num">
                                      <p:cBhvr additive="base">
                                        <p:cTn dur="1000"/>
                                        <p:tgtEl>
                                          <p:spTgt spid="6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Кэш прямого отображения</a:t>
            </a:r>
            <a:endParaRPr/>
          </a:p>
        </p:txBody>
      </p:sp>
      <p:sp>
        <p:nvSpPr>
          <p:cNvPr id="666" name="Google Shape;666;p4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667" name="Google Shape;667;p44"/>
          <p:cNvSpPr txBox="1"/>
          <p:nvPr/>
        </p:nvSpPr>
        <p:spPr>
          <a:xfrm>
            <a:off x="548475" y="3080375"/>
            <a:ext cx="43353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u="sng">
                <a:highlight>
                  <a:srgbClr val="FFFFFF"/>
                </a:highlight>
              </a:rPr>
              <a:t>Аппаратная схема</a:t>
            </a:r>
            <a:endParaRPr/>
          </a:p>
        </p:txBody>
      </p:sp>
      <p:sp>
        <p:nvSpPr>
          <p:cNvPr id="668" name="Google Shape;668;p44"/>
          <p:cNvSpPr/>
          <p:nvPr/>
        </p:nvSpPr>
        <p:spPr>
          <a:xfrm>
            <a:off x="3202225" y="2026850"/>
            <a:ext cx="27432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tag</a:t>
            </a:r>
            <a:endParaRPr sz="2200"/>
          </a:p>
        </p:txBody>
      </p:sp>
      <p:sp>
        <p:nvSpPr>
          <p:cNvPr id="669" name="Google Shape;669;p44"/>
          <p:cNvSpPr/>
          <p:nvPr/>
        </p:nvSpPr>
        <p:spPr>
          <a:xfrm>
            <a:off x="5945350" y="2026850"/>
            <a:ext cx="17514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index</a:t>
            </a:r>
            <a:endParaRPr sz="2200"/>
          </a:p>
        </p:txBody>
      </p:sp>
      <p:sp>
        <p:nvSpPr>
          <p:cNvPr id="670" name="Google Shape;670;p44"/>
          <p:cNvSpPr txBox="1"/>
          <p:nvPr/>
        </p:nvSpPr>
        <p:spPr>
          <a:xfrm>
            <a:off x="4554250" y="1327525"/>
            <a:ext cx="43353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u="sng">
                <a:highlight>
                  <a:srgbClr val="FFFFFF"/>
                </a:highlight>
              </a:rPr>
              <a:t>Адрес</a:t>
            </a:r>
            <a:endParaRPr/>
          </a:p>
        </p:txBody>
      </p:sp>
      <p:cxnSp>
        <p:nvCxnSpPr>
          <p:cNvPr id="671" name="Google Shape;671;p44"/>
          <p:cNvCxnSpPr/>
          <p:nvPr/>
        </p:nvCxnSpPr>
        <p:spPr>
          <a:xfrm flipH="1">
            <a:off x="3202100" y="2621450"/>
            <a:ext cx="2743200" cy="6300"/>
          </a:xfrm>
          <a:prstGeom prst="straightConnector1">
            <a:avLst/>
          </a:prstGeom>
          <a:noFill/>
          <a:ln cap="flat" cmpd="sng" w="28575">
            <a:solidFill>
              <a:srgbClr val="000000"/>
            </a:solidFill>
            <a:prstDash val="dot"/>
            <a:round/>
            <a:headEnd len="med" w="med" type="stealth"/>
            <a:tailEnd len="med" w="med" type="stealth"/>
          </a:ln>
        </p:spPr>
      </p:cxnSp>
      <p:sp>
        <p:nvSpPr>
          <p:cNvPr id="672" name="Google Shape;672;p44"/>
          <p:cNvSpPr txBox="1"/>
          <p:nvPr/>
        </p:nvSpPr>
        <p:spPr>
          <a:xfrm>
            <a:off x="3369550" y="2617075"/>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26</a:t>
            </a:r>
            <a:r>
              <a:rPr lang="ru-RU" sz="1700"/>
              <a:t> бит</a:t>
            </a:r>
            <a:endParaRPr sz="1700"/>
          </a:p>
        </p:txBody>
      </p:sp>
      <p:cxnSp>
        <p:nvCxnSpPr>
          <p:cNvPr id="673" name="Google Shape;673;p44"/>
          <p:cNvCxnSpPr/>
          <p:nvPr/>
        </p:nvCxnSpPr>
        <p:spPr>
          <a:xfrm rot="10800000">
            <a:off x="5945425" y="2628125"/>
            <a:ext cx="1761900" cy="6000"/>
          </a:xfrm>
          <a:prstGeom prst="straightConnector1">
            <a:avLst/>
          </a:prstGeom>
          <a:noFill/>
          <a:ln cap="flat" cmpd="sng" w="28575">
            <a:solidFill>
              <a:srgbClr val="000000"/>
            </a:solidFill>
            <a:prstDash val="dot"/>
            <a:round/>
            <a:headEnd len="med" w="med" type="stealth"/>
            <a:tailEnd len="med" w="med" type="stealth"/>
          </a:ln>
        </p:spPr>
      </p:cxnSp>
      <p:sp>
        <p:nvSpPr>
          <p:cNvPr id="674" name="Google Shape;674;p44"/>
          <p:cNvSpPr txBox="1"/>
          <p:nvPr/>
        </p:nvSpPr>
        <p:spPr>
          <a:xfrm>
            <a:off x="5660125" y="2575575"/>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32 </a:t>
            </a:r>
            <a:r>
              <a:rPr lang="ru-RU" sz="1700"/>
              <a:t>бита</a:t>
            </a:r>
            <a:endParaRPr sz="1700"/>
          </a:p>
        </p:txBody>
      </p:sp>
      <p:sp>
        <p:nvSpPr>
          <p:cNvPr id="675" name="Google Shape;675;p44"/>
          <p:cNvSpPr/>
          <p:nvPr/>
        </p:nvSpPr>
        <p:spPr>
          <a:xfrm>
            <a:off x="5815600" y="38250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4"/>
          <p:cNvSpPr/>
          <p:nvPr/>
        </p:nvSpPr>
        <p:spPr>
          <a:xfrm>
            <a:off x="5815600" y="41675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4"/>
          <p:cNvSpPr/>
          <p:nvPr/>
        </p:nvSpPr>
        <p:spPr>
          <a:xfrm>
            <a:off x="5815600" y="45101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4"/>
          <p:cNvSpPr/>
          <p:nvPr/>
        </p:nvSpPr>
        <p:spPr>
          <a:xfrm>
            <a:off x="5815600" y="48526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4"/>
          <p:cNvSpPr/>
          <p:nvPr/>
        </p:nvSpPr>
        <p:spPr>
          <a:xfrm>
            <a:off x="5815600" y="52784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4"/>
          <p:cNvSpPr/>
          <p:nvPr/>
        </p:nvSpPr>
        <p:spPr>
          <a:xfrm>
            <a:off x="5815600" y="56209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4"/>
          <p:cNvSpPr/>
          <p:nvPr/>
        </p:nvSpPr>
        <p:spPr>
          <a:xfrm>
            <a:off x="5815600" y="59635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4"/>
          <p:cNvSpPr/>
          <p:nvPr/>
        </p:nvSpPr>
        <p:spPr>
          <a:xfrm>
            <a:off x="5815600" y="63060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4"/>
          <p:cNvSpPr/>
          <p:nvPr/>
        </p:nvSpPr>
        <p:spPr>
          <a:xfrm>
            <a:off x="8979825" y="446625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4"/>
          <p:cNvSpPr/>
          <p:nvPr/>
        </p:nvSpPr>
        <p:spPr>
          <a:xfrm>
            <a:off x="8979825" y="480880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4"/>
          <p:cNvSpPr/>
          <p:nvPr/>
        </p:nvSpPr>
        <p:spPr>
          <a:xfrm>
            <a:off x="8979825" y="515135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4"/>
          <p:cNvSpPr/>
          <p:nvPr/>
        </p:nvSpPr>
        <p:spPr>
          <a:xfrm>
            <a:off x="8979825" y="549390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 name="Google Shape;687;p44"/>
          <p:cNvCxnSpPr>
            <a:endCxn id="683" idx="1"/>
          </p:cNvCxnSpPr>
          <p:nvPr/>
        </p:nvCxnSpPr>
        <p:spPr>
          <a:xfrm>
            <a:off x="7628025" y="3957900"/>
            <a:ext cx="1351800" cy="641400"/>
          </a:xfrm>
          <a:prstGeom prst="straightConnector1">
            <a:avLst/>
          </a:prstGeom>
          <a:noFill/>
          <a:ln cap="flat" cmpd="sng" w="19050">
            <a:solidFill>
              <a:srgbClr val="000000"/>
            </a:solidFill>
            <a:prstDash val="solid"/>
            <a:round/>
            <a:headEnd len="med" w="med" type="none"/>
            <a:tailEnd len="med" w="med" type="stealth"/>
          </a:ln>
        </p:spPr>
      </p:cxnSp>
      <p:cxnSp>
        <p:nvCxnSpPr>
          <p:cNvPr id="688" name="Google Shape;688;p44"/>
          <p:cNvCxnSpPr>
            <a:endCxn id="684" idx="1"/>
          </p:cNvCxnSpPr>
          <p:nvPr/>
        </p:nvCxnSpPr>
        <p:spPr>
          <a:xfrm>
            <a:off x="7628025" y="4247950"/>
            <a:ext cx="1351800" cy="693900"/>
          </a:xfrm>
          <a:prstGeom prst="straightConnector1">
            <a:avLst/>
          </a:prstGeom>
          <a:noFill/>
          <a:ln cap="flat" cmpd="sng" w="19050">
            <a:solidFill>
              <a:srgbClr val="000000"/>
            </a:solidFill>
            <a:prstDash val="solid"/>
            <a:round/>
            <a:headEnd len="med" w="med" type="none"/>
            <a:tailEnd len="med" w="med" type="stealth"/>
          </a:ln>
        </p:spPr>
      </p:cxnSp>
      <p:cxnSp>
        <p:nvCxnSpPr>
          <p:cNvPr id="689" name="Google Shape;689;p44"/>
          <p:cNvCxnSpPr>
            <a:stCxn id="677" idx="3"/>
            <a:endCxn id="685" idx="1"/>
          </p:cNvCxnSpPr>
          <p:nvPr/>
        </p:nvCxnSpPr>
        <p:spPr>
          <a:xfrm>
            <a:off x="7628200" y="4643175"/>
            <a:ext cx="1351500" cy="641100"/>
          </a:xfrm>
          <a:prstGeom prst="straightConnector1">
            <a:avLst/>
          </a:prstGeom>
          <a:noFill/>
          <a:ln cap="flat" cmpd="sng" w="19050">
            <a:solidFill>
              <a:srgbClr val="000000"/>
            </a:solidFill>
            <a:prstDash val="solid"/>
            <a:round/>
            <a:headEnd len="med" w="med" type="none"/>
            <a:tailEnd len="med" w="med" type="stealth"/>
          </a:ln>
        </p:spPr>
      </p:cxnSp>
      <p:cxnSp>
        <p:nvCxnSpPr>
          <p:cNvPr id="690" name="Google Shape;690;p44"/>
          <p:cNvCxnSpPr>
            <a:stCxn id="678" idx="3"/>
            <a:endCxn id="686" idx="1"/>
          </p:cNvCxnSpPr>
          <p:nvPr/>
        </p:nvCxnSpPr>
        <p:spPr>
          <a:xfrm>
            <a:off x="7628200" y="4985725"/>
            <a:ext cx="1351500" cy="641100"/>
          </a:xfrm>
          <a:prstGeom prst="straightConnector1">
            <a:avLst/>
          </a:prstGeom>
          <a:noFill/>
          <a:ln cap="flat" cmpd="sng" w="19050">
            <a:solidFill>
              <a:srgbClr val="000000"/>
            </a:solidFill>
            <a:prstDash val="solid"/>
            <a:round/>
            <a:headEnd len="med" w="med" type="none"/>
            <a:tailEnd len="med" w="med" type="stealth"/>
          </a:ln>
        </p:spPr>
      </p:cxnSp>
      <p:cxnSp>
        <p:nvCxnSpPr>
          <p:cNvPr id="691" name="Google Shape;691;p44"/>
          <p:cNvCxnSpPr>
            <a:stCxn id="682" idx="3"/>
            <a:endCxn id="686" idx="1"/>
          </p:cNvCxnSpPr>
          <p:nvPr/>
        </p:nvCxnSpPr>
        <p:spPr>
          <a:xfrm flipH="1" rot="10800000">
            <a:off x="7628200" y="5627025"/>
            <a:ext cx="1351500" cy="812100"/>
          </a:xfrm>
          <a:prstGeom prst="straightConnector1">
            <a:avLst/>
          </a:prstGeom>
          <a:noFill/>
          <a:ln cap="flat" cmpd="sng" w="19050">
            <a:solidFill>
              <a:srgbClr val="000000"/>
            </a:solidFill>
            <a:prstDash val="solid"/>
            <a:round/>
            <a:headEnd len="med" w="med" type="none"/>
            <a:tailEnd len="med" w="med" type="stealth"/>
          </a:ln>
        </p:spPr>
      </p:cxnSp>
      <p:cxnSp>
        <p:nvCxnSpPr>
          <p:cNvPr id="692" name="Google Shape;692;p44"/>
          <p:cNvCxnSpPr>
            <a:stCxn id="681" idx="3"/>
            <a:endCxn id="685" idx="1"/>
          </p:cNvCxnSpPr>
          <p:nvPr/>
        </p:nvCxnSpPr>
        <p:spPr>
          <a:xfrm flipH="1" rot="10800000">
            <a:off x="7628200" y="5284475"/>
            <a:ext cx="1351500" cy="812100"/>
          </a:xfrm>
          <a:prstGeom prst="straightConnector1">
            <a:avLst/>
          </a:prstGeom>
          <a:noFill/>
          <a:ln cap="flat" cmpd="sng" w="19050">
            <a:solidFill>
              <a:srgbClr val="000000"/>
            </a:solidFill>
            <a:prstDash val="solid"/>
            <a:round/>
            <a:headEnd len="med" w="med" type="none"/>
            <a:tailEnd len="med" w="med" type="stealth"/>
          </a:ln>
        </p:spPr>
      </p:cxnSp>
      <p:cxnSp>
        <p:nvCxnSpPr>
          <p:cNvPr id="693" name="Google Shape;693;p44"/>
          <p:cNvCxnSpPr>
            <a:endCxn id="684" idx="1"/>
          </p:cNvCxnSpPr>
          <p:nvPr/>
        </p:nvCxnSpPr>
        <p:spPr>
          <a:xfrm flipH="1" rot="10800000">
            <a:off x="7626525" y="4941850"/>
            <a:ext cx="1353300" cy="858600"/>
          </a:xfrm>
          <a:prstGeom prst="straightConnector1">
            <a:avLst/>
          </a:prstGeom>
          <a:noFill/>
          <a:ln cap="flat" cmpd="sng" w="19050">
            <a:solidFill>
              <a:srgbClr val="000000"/>
            </a:solidFill>
            <a:prstDash val="solid"/>
            <a:round/>
            <a:headEnd len="med" w="med" type="none"/>
            <a:tailEnd len="med" w="med" type="stealth"/>
          </a:ln>
        </p:spPr>
      </p:cxnSp>
      <p:cxnSp>
        <p:nvCxnSpPr>
          <p:cNvPr id="694" name="Google Shape;694;p44"/>
          <p:cNvCxnSpPr>
            <a:stCxn id="679" idx="3"/>
            <a:endCxn id="683" idx="1"/>
          </p:cNvCxnSpPr>
          <p:nvPr/>
        </p:nvCxnSpPr>
        <p:spPr>
          <a:xfrm flipH="1" rot="10800000">
            <a:off x="7628200" y="4599375"/>
            <a:ext cx="1351500" cy="812100"/>
          </a:xfrm>
          <a:prstGeom prst="straightConnector1">
            <a:avLst/>
          </a:prstGeom>
          <a:noFill/>
          <a:ln cap="flat" cmpd="sng" w="19050">
            <a:solidFill>
              <a:srgbClr val="000000"/>
            </a:solidFill>
            <a:prstDash val="solid"/>
            <a:round/>
            <a:headEnd len="med" w="med" type="none"/>
            <a:tailEnd len="med" w="med" type="stealth"/>
          </a:ln>
        </p:spPr>
      </p:cxnSp>
      <p:sp>
        <p:nvSpPr>
          <p:cNvPr id="695" name="Google Shape;695;p44"/>
          <p:cNvSpPr txBox="1"/>
          <p:nvPr/>
        </p:nvSpPr>
        <p:spPr>
          <a:xfrm>
            <a:off x="6087850" y="3205588"/>
            <a:ext cx="126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u="sng"/>
              <a:t>Адреса</a:t>
            </a:r>
            <a:endParaRPr sz="2000" u="sng"/>
          </a:p>
        </p:txBody>
      </p:sp>
      <p:sp>
        <p:nvSpPr>
          <p:cNvPr id="696" name="Google Shape;696;p44"/>
          <p:cNvSpPr txBox="1"/>
          <p:nvPr/>
        </p:nvSpPr>
        <p:spPr>
          <a:xfrm>
            <a:off x="9252075" y="3958050"/>
            <a:ext cx="1268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u="sng"/>
              <a:t>Кэш</a:t>
            </a:r>
            <a:endParaRPr sz="2000" u="sng"/>
          </a:p>
        </p:txBody>
      </p:sp>
      <p:pic>
        <p:nvPicPr>
          <p:cNvPr id="697" name="Google Shape;697;p44"/>
          <p:cNvPicPr preferRelativeResize="0"/>
          <p:nvPr/>
        </p:nvPicPr>
        <p:blipFill>
          <a:blip r:embed="rId3">
            <a:alphaModFix/>
          </a:blip>
          <a:stretch>
            <a:fillRect/>
          </a:stretch>
        </p:blipFill>
        <p:spPr>
          <a:xfrm>
            <a:off x="968288" y="3771500"/>
            <a:ext cx="3495675" cy="1924050"/>
          </a:xfrm>
          <a:prstGeom prst="rect">
            <a:avLst/>
          </a:prstGeom>
          <a:noFill/>
          <a:ln>
            <a:noFill/>
          </a:ln>
        </p:spPr>
      </p:pic>
      <p:sp>
        <p:nvSpPr>
          <p:cNvPr id="698" name="Google Shape;698;p44"/>
          <p:cNvSpPr/>
          <p:nvPr/>
        </p:nvSpPr>
        <p:spPr>
          <a:xfrm>
            <a:off x="7696750" y="2026850"/>
            <a:ext cx="17514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offset</a:t>
            </a:r>
            <a:endParaRPr sz="2200"/>
          </a:p>
        </p:txBody>
      </p:sp>
      <p:cxnSp>
        <p:nvCxnSpPr>
          <p:cNvPr id="699" name="Google Shape;699;p44"/>
          <p:cNvCxnSpPr/>
          <p:nvPr/>
        </p:nvCxnSpPr>
        <p:spPr>
          <a:xfrm rot="10800000">
            <a:off x="7732750" y="2634200"/>
            <a:ext cx="1715400" cy="17100"/>
          </a:xfrm>
          <a:prstGeom prst="straightConnector1">
            <a:avLst/>
          </a:prstGeom>
          <a:noFill/>
          <a:ln cap="flat" cmpd="sng" w="28575">
            <a:solidFill>
              <a:srgbClr val="000000"/>
            </a:solidFill>
            <a:prstDash val="dot"/>
            <a:round/>
            <a:headEnd len="med" w="med" type="stealth"/>
            <a:tailEnd len="med" w="med" type="stealth"/>
          </a:ln>
        </p:spPr>
      </p:cxnSp>
      <p:sp>
        <p:nvSpPr>
          <p:cNvPr id="700" name="Google Shape;700;p44"/>
          <p:cNvSpPr txBox="1"/>
          <p:nvPr/>
        </p:nvSpPr>
        <p:spPr>
          <a:xfrm>
            <a:off x="7424200" y="2601613"/>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6</a:t>
            </a:r>
            <a:r>
              <a:rPr lang="ru-RU" sz="1700"/>
              <a:t> бит</a:t>
            </a:r>
            <a:endParaRPr sz="1700"/>
          </a:p>
        </p:txBody>
      </p:sp>
      <p:sp>
        <p:nvSpPr>
          <p:cNvPr id="701" name="Google Shape;701;p44"/>
          <p:cNvSpPr/>
          <p:nvPr/>
        </p:nvSpPr>
        <p:spPr>
          <a:xfrm>
            <a:off x="9575475" y="4466250"/>
            <a:ext cx="621300" cy="266100"/>
          </a:xfrm>
          <a:prstGeom prst="rect">
            <a:avLst/>
          </a:prstGeom>
          <a:solidFill>
            <a:srgbClr val="00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4"/>
          <p:cNvSpPr/>
          <p:nvPr/>
        </p:nvSpPr>
        <p:spPr>
          <a:xfrm>
            <a:off x="9575475" y="4808800"/>
            <a:ext cx="621300" cy="266100"/>
          </a:xfrm>
          <a:prstGeom prst="rect">
            <a:avLst/>
          </a:prstGeom>
          <a:solidFill>
            <a:srgbClr val="FF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4"/>
          <p:cNvSpPr/>
          <p:nvPr/>
        </p:nvSpPr>
        <p:spPr>
          <a:xfrm>
            <a:off x="6411250" y="3825013"/>
            <a:ext cx="621300" cy="266100"/>
          </a:xfrm>
          <a:prstGeom prst="rect">
            <a:avLst/>
          </a:prstGeom>
          <a:solidFill>
            <a:srgbClr val="00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4"/>
          <p:cNvSpPr/>
          <p:nvPr/>
        </p:nvSpPr>
        <p:spPr>
          <a:xfrm>
            <a:off x="6411250" y="5282013"/>
            <a:ext cx="621300" cy="266100"/>
          </a:xfrm>
          <a:prstGeom prst="rect">
            <a:avLst/>
          </a:prstGeom>
          <a:solidFill>
            <a:srgbClr val="00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4"/>
          <p:cNvSpPr/>
          <p:nvPr/>
        </p:nvSpPr>
        <p:spPr>
          <a:xfrm>
            <a:off x="6411250" y="4167575"/>
            <a:ext cx="621300" cy="266100"/>
          </a:xfrm>
          <a:prstGeom prst="rect">
            <a:avLst/>
          </a:prstGeom>
          <a:solidFill>
            <a:srgbClr val="FF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4"/>
          <p:cNvSpPr/>
          <p:nvPr/>
        </p:nvSpPr>
        <p:spPr>
          <a:xfrm>
            <a:off x="6411250" y="5620975"/>
            <a:ext cx="621300" cy="266100"/>
          </a:xfrm>
          <a:prstGeom prst="rect">
            <a:avLst/>
          </a:prstGeom>
          <a:solidFill>
            <a:srgbClr val="FF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1000"/>
                                        <p:tgtEl>
                                          <p:spTgt spid="6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1000"/>
                                        <p:tgtEl>
                                          <p:spTgt spid="6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70"/>
                                        </p:tgtEl>
                                        <p:attrNameLst>
                                          <p:attrName>style.visibility</p:attrName>
                                        </p:attrNameLst>
                                      </p:cBhvr>
                                      <p:to>
                                        <p:strVal val="visible"/>
                                      </p:to>
                                    </p:set>
                                    <p:anim calcmode="lin" valueType="num">
                                      <p:cBhvr additive="base">
                                        <p:cTn dur="1000"/>
                                        <p:tgtEl>
                                          <p:spTgt spid="6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71"/>
                                        </p:tgtEl>
                                        <p:attrNameLst>
                                          <p:attrName>style.visibility</p:attrName>
                                        </p:attrNameLst>
                                      </p:cBhvr>
                                      <p:to>
                                        <p:strVal val="visible"/>
                                      </p:to>
                                    </p:set>
                                    <p:anim calcmode="lin" valueType="num">
                                      <p:cBhvr additive="base">
                                        <p:cTn dur="1000"/>
                                        <p:tgtEl>
                                          <p:spTgt spid="6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1000"/>
                                        <p:tgtEl>
                                          <p:spTgt spid="6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73"/>
                                        </p:tgtEl>
                                        <p:attrNameLst>
                                          <p:attrName>style.visibility</p:attrName>
                                        </p:attrNameLst>
                                      </p:cBhvr>
                                      <p:to>
                                        <p:strVal val="visible"/>
                                      </p:to>
                                    </p:set>
                                    <p:anim calcmode="lin" valueType="num">
                                      <p:cBhvr additive="base">
                                        <p:cTn dur="1000"/>
                                        <p:tgtEl>
                                          <p:spTgt spid="6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74"/>
                                        </p:tgtEl>
                                        <p:attrNameLst>
                                          <p:attrName>style.visibility</p:attrName>
                                        </p:attrNameLst>
                                      </p:cBhvr>
                                      <p:to>
                                        <p:strVal val="visible"/>
                                      </p:to>
                                    </p:set>
                                    <p:anim calcmode="lin" valueType="num">
                                      <p:cBhvr additive="base">
                                        <p:cTn dur="1000"/>
                                        <p:tgtEl>
                                          <p:spTgt spid="6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98"/>
                                        </p:tgtEl>
                                        <p:attrNameLst>
                                          <p:attrName>style.visibility</p:attrName>
                                        </p:attrNameLst>
                                      </p:cBhvr>
                                      <p:to>
                                        <p:strVal val="visible"/>
                                      </p:to>
                                    </p:set>
                                    <p:anim calcmode="lin" valueType="num">
                                      <p:cBhvr additive="base">
                                        <p:cTn dur="1000"/>
                                        <p:tgtEl>
                                          <p:spTgt spid="6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99"/>
                                        </p:tgtEl>
                                        <p:attrNameLst>
                                          <p:attrName>style.visibility</p:attrName>
                                        </p:attrNameLst>
                                      </p:cBhvr>
                                      <p:to>
                                        <p:strVal val="visible"/>
                                      </p:to>
                                    </p:set>
                                    <p:anim calcmode="lin" valueType="num">
                                      <p:cBhvr additive="base">
                                        <p:cTn dur="1000"/>
                                        <p:tgtEl>
                                          <p:spTgt spid="6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00"/>
                                        </p:tgtEl>
                                        <p:attrNameLst>
                                          <p:attrName>style.visibility</p:attrName>
                                        </p:attrNameLst>
                                      </p:cBhvr>
                                      <p:to>
                                        <p:strVal val="visible"/>
                                      </p:to>
                                    </p:set>
                                    <p:anim calcmode="lin" valueType="num">
                                      <p:cBhvr additive="base">
                                        <p:cTn dur="1000"/>
                                        <p:tgtEl>
                                          <p:spTgt spid="7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75"/>
                                        </p:tgtEl>
                                        <p:attrNameLst>
                                          <p:attrName>style.visibility</p:attrName>
                                        </p:attrNameLst>
                                      </p:cBhvr>
                                      <p:to>
                                        <p:strVal val="visible"/>
                                      </p:to>
                                    </p:set>
                                    <p:anim calcmode="lin" valueType="num">
                                      <p:cBhvr additive="base">
                                        <p:cTn dur="1000"/>
                                        <p:tgtEl>
                                          <p:spTgt spid="6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76"/>
                                        </p:tgtEl>
                                        <p:attrNameLst>
                                          <p:attrName>style.visibility</p:attrName>
                                        </p:attrNameLst>
                                      </p:cBhvr>
                                      <p:to>
                                        <p:strVal val="visible"/>
                                      </p:to>
                                    </p:set>
                                    <p:anim calcmode="lin" valueType="num">
                                      <p:cBhvr additive="base">
                                        <p:cTn dur="1000"/>
                                        <p:tgtEl>
                                          <p:spTgt spid="6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77"/>
                                        </p:tgtEl>
                                        <p:attrNameLst>
                                          <p:attrName>style.visibility</p:attrName>
                                        </p:attrNameLst>
                                      </p:cBhvr>
                                      <p:to>
                                        <p:strVal val="visible"/>
                                      </p:to>
                                    </p:set>
                                    <p:anim calcmode="lin" valueType="num">
                                      <p:cBhvr additive="base">
                                        <p:cTn dur="1000"/>
                                        <p:tgtEl>
                                          <p:spTgt spid="6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1000"/>
                                        <p:tgtEl>
                                          <p:spTgt spid="6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1000"/>
                                        <p:tgtEl>
                                          <p:spTgt spid="6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80"/>
                                        </p:tgtEl>
                                        <p:attrNameLst>
                                          <p:attrName>style.visibility</p:attrName>
                                        </p:attrNameLst>
                                      </p:cBhvr>
                                      <p:to>
                                        <p:strVal val="visible"/>
                                      </p:to>
                                    </p:set>
                                    <p:anim calcmode="lin" valueType="num">
                                      <p:cBhvr additive="base">
                                        <p:cTn dur="1000"/>
                                        <p:tgtEl>
                                          <p:spTgt spid="6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81"/>
                                        </p:tgtEl>
                                        <p:attrNameLst>
                                          <p:attrName>style.visibility</p:attrName>
                                        </p:attrNameLst>
                                      </p:cBhvr>
                                      <p:to>
                                        <p:strVal val="visible"/>
                                      </p:to>
                                    </p:set>
                                    <p:anim calcmode="lin" valueType="num">
                                      <p:cBhvr additive="base">
                                        <p:cTn dur="1000"/>
                                        <p:tgtEl>
                                          <p:spTgt spid="6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82"/>
                                        </p:tgtEl>
                                        <p:attrNameLst>
                                          <p:attrName>style.visibility</p:attrName>
                                        </p:attrNameLst>
                                      </p:cBhvr>
                                      <p:to>
                                        <p:strVal val="visible"/>
                                      </p:to>
                                    </p:set>
                                    <p:anim calcmode="lin" valueType="num">
                                      <p:cBhvr additive="base">
                                        <p:cTn dur="1000"/>
                                        <p:tgtEl>
                                          <p:spTgt spid="6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3"/>
                                        </p:tgtEl>
                                        <p:attrNameLst>
                                          <p:attrName>style.visibility</p:attrName>
                                        </p:attrNameLst>
                                      </p:cBhvr>
                                      <p:to>
                                        <p:strVal val="visible"/>
                                      </p:to>
                                    </p:set>
                                    <p:anim calcmode="lin" valueType="num">
                                      <p:cBhvr additive="base">
                                        <p:cTn dur="1000"/>
                                        <p:tgtEl>
                                          <p:spTgt spid="6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4"/>
                                        </p:tgtEl>
                                        <p:attrNameLst>
                                          <p:attrName>style.visibility</p:attrName>
                                        </p:attrNameLst>
                                      </p:cBhvr>
                                      <p:to>
                                        <p:strVal val="visible"/>
                                      </p:to>
                                    </p:set>
                                    <p:anim calcmode="lin" valueType="num">
                                      <p:cBhvr additive="base">
                                        <p:cTn dur="1000"/>
                                        <p:tgtEl>
                                          <p:spTgt spid="6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5"/>
                                        </p:tgtEl>
                                        <p:attrNameLst>
                                          <p:attrName>style.visibility</p:attrName>
                                        </p:attrNameLst>
                                      </p:cBhvr>
                                      <p:to>
                                        <p:strVal val="visible"/>
                                      </p:to>
                                    </p:set>
                                    <p:anim calcmode="lin" valueType="num">
                                      <p:cBhvr additive="base">
                                        <p:cTn dur="1000"/>
                                        <p:tgtEl>
                                          <p:spTgt spid="6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6"/>
                                        </p:tgtEl>
                                        <p:attrNameLst>
                                          <p:attrName>style.visibility</p:attrName>
                                        </p:attrNameLst>
                                      </p:cBhvr>
                                      <p:to>
                                        <p:strVal val="visible"/>
                                      </p:to>
                                    </p:set>
                                    <p:anim calcmode="lin" valueType="num">
                                      <p:cBhvr additive="base">
                                        <p:cTn dur="1000"/>
                                        <p:tgtEl>
                                          <p:spTgt spid="6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N-ассоциативный кэш (1/2)</a:t>
            </a:r>
            <a:endParaRPr/>
          </a:p>
        </p:txBody>
      </p:sp>
      <p:sp>
        <p:nvSpPr>
          <p:cNvPr id="712" name="Google Shape;712;p4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713" name="Google Shape;713;p45"/>
          <p:cNvSpPr txBox="1"/>
          <p:nvPr/>
        </p:nvSpPr>
        <p:spPr>
          <a:xfrm>
            <a:off x="548475" y="3080375"/>
            <a:ext cx="43353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u="sng">
                <a:highlight>
                  <a:srgbClr val="FFFFFF"/>
                </a:highlight>
              </a:rPr>
              <a:t>Аппаратная схема</a:t>
            </a:r>
            <a:endParaRPr/>
          </a:p>
        </p:txBody>
      </p:sp>
      <p:sp>
        <p:nvSpPr>
          <p:cNvPr id="714" name="Google Shape;714;p45"/>
          <p:cNvSpPr/>
          <p:nvPr/>
        </p:nvSpPr>
        <p:spPr>
          <a:xfrm>
            <a:off x="3202225" y="2026850"/>
            <a:ext cx="27432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tag</a:t>
            </a:r>
            <a:endParaRPr sz="2200"/>
          </a:p>
        </p:txBody>
      </p:sp>
      <p:sp>
        <p:nvSpPr>
          <p:cNvPr id="715" name="Google Shape;715;p45"/>
          <p:cNvSpPr/>
          <p:nvPr/>
        </p:nvSpPr>
        <p:spPr>
          <a:xfrm>
            <a:off x="5945350" y="2026850"/>
            <a:ext cx="17514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index</a:t>
            </a:r>
            <a:endParaRPr sz="2200"/>
          </a:p>
        </p:txBody>
      </p:sp>
      <p:sp>
        <p:nvSpPr>
          <p:cNvPr id="716" name="Google Shape;716;p45"/>
          <p:cNvSpPr txBox="1"/>
          <p:nvPr/>
        </p:nvSpPr>
        <p:spPr>
          <a:xfrm>
            <a:off x="4554250" y="1327525"/>
            <a:ext cx="43353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u="sng">
                <a:highlight>
                  <a:srgbClr val="FFFFFF"/>
                </a:highlight>
              </a:rPr>
              <a:t>Адрес</a:t>
            </a:r>
            <a:endParaRPr/>
          </a:p>
        </p:txBody>
      </p:sp>
      <p:cxnSp>
        <p:nvCxnSpPr>
          <p:cNvPr id="717" name="Google Shape;717;p45"/>
          <p:cNvCxnSpPr/>
          <p:nvPr/>
        </p:nvCxnSpPr>
        <p:spPr>
          <a:xfrm flipH="1">
            <a:off x="3202100" y="2621450"/>
            <a:ext cx="2743200" cy="6300"/>
          </a:xfrm>
          <a:prstGeom prst="straightConnector1">
            <a:avLst/>
          </a:prstGeom>
          <a:noFill/>
          <a:ln cap="flat" cmpd="sng" w="28575">
            <a:solidFill>
              <a:srgbClr val="000000"/>
            </a:solidFill>
            <a:prstDash val="dot"/>
            <a:round/>
            <a:headEnd len="med" w="med" type="stealth"/>
            <a:tailEnd len="med" w="med" type="stealth"/>
          </a:ln>
        </p:spPr>
      </p:cxnSp>
      <p:sp>
        <p:nvSpPr>
          <p:cNvPr id="718" name="Google Shape;718;p45"/>
          <p:cNvSpPr txBox="1"/>
          <p:nvPr/>
        </p:nvSpPr>
        <p:spPr>
          <a:xfrm>
            <a:off x="3369550" y="2617075"/>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58 - log₂r</a:t>
            </a:r>
            <a:endParaRPr sz="1700"/>
          </a:p>
        </p:txBody>
      </p:sp>
      <p:cxnSp>
        <p:nvCxnSpPr>
          <p:cNvPr id="719" name="Google Shape;719;p45"/>
          <p:cNvCxnSpPr/>
          <p:nvPr/>
        </p:nvCxnSpPr>
        <p:spPr>
          <a:xfrm rot="10800000">
            <a:off x="5945425" y="2628125"/>
            <a:ext cx="1761900" cy="6000"/>
          </a:xfrm>
          <a:prstGeom prst="straightConnector1">
            <a:avLst/>
          </a:prstGeom>
          <a:noFill/>
          <a:ln cap="flat" cmpd="sng" w="28575">
            <a:solidFill>
              <a:srgbClr val="000000"/>
            </a:solidFill>
            <a:prstDash val="dot"/>
            <a:round/>
            <a:headEnd len="med" w="med" type="stealth"/>
            <a:tailEnd len="med" w="med" type="stealth"/>
          </a:ln>
        </p:spPr>
      </p:cxnSp>
      <p:sp>
        <p:nvSpPr>
          <p:cNvPr id="720" name="Google Shape;720;p45"/>
          <p:cNvSpPr txBox="1"/>
          <p:nvPr/>
        </p:nvSpPr>
        <p:spPr>
          <a:xfrm>
            <a:off x="5660125" y="2575575"/>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log₂r</a:t>
            </a:r>
            <a:endParaRPr sz="1700"/>
          </a:p>
        </p:txBody>
      </p:sp>
      <p:sp>
        <p:nvSpPr>
          <p:cNvPr id="721" name="Google Shape;721;p45"/>
          <p:cNvSpPr/>
          <p:nvPr/>
        </p:nvSpPr>
        <p:spPr>
          <a:xfrm>
            <a:off x="5815600" y="38250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5815600" y="41675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5"/>
          <p:cNvSpPr/>
          <p:nvPr/>
        </p:nvSpPr>
        <p:spPr>
          <a:xfrm>
            <a:off x="5815600" y="45101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5"/>
          <p:cNvSpPr/>
          <p:nvPr/>
        </p:nvSpPr>
        <p:spPr>
          <a:xfrm>
            <a:off x="5815600" y="48526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a:off x="5815600" y="52784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5815600" y="56209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5"/>
          <p:cNvSpPr/>
          <p:nvPr/>
        </p:nvSpPr>
        <p:spPr>
          <a:xfrm>
            <a:off x="5815600" y="596352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5815600" y="6306075"/>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p:nvPr/>
        </p:nvSpPr>
        <p:spPr>
          <a:xfrm>
            <a:off x="8979825" y="446625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5"/>
          <p:cNvSpPr/>
          <p:nvPr/>
        </p:nvSpPr>
        <p:spPr>
          <a:xfrm>
            <a:off x="8979825" y="480880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5"/>
          <p:cNvSpPr/>
          <p:nvPr/>
        </p:nvSpPr>
        <p:spPr>
          <a:xfrm>
            <a:off x="8979825" y="515135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5"/>
          <p:cNvSpPr/>
          <p:nvPr/>
        </p:nvSpPr>
        <p:spPr>
          <a:xfrm>
            <a:off x="8979825" y="5493900"/>
            <a:ext cx="1812600" cy="266100"/>
          </a:xfrm>
          <a:prstGeom prst="rect">
            <a:avLst/>
          </a:prstGeom>
          <a:solidFill>
            <a:srgbClr val="99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 name="Google Shape;733;p45"/>
          <p:cNvCxnSpPr>
            <a:endCxn id="729" idx="1"/>
          </p:cNvCxnSpPr>
          <p:nvPr/>
        </p:nvCxnSpPr>
        <p:spPr>
          <a:xfrm>
            <a:off x="7628025" y="3957900"/>
            <a:ext cx="1351800" cy="641400"/>
          </a:xfrm>
          <a:prstGeom prst="straightConnector1">
            <a:avLst/>
          </a:prstGeom>
          <a:noFill/>
          <a:ln cap="flat" cmpd="sng" w="19050">
            <a:solidFill>
              <a:srgbClr val="000000"/>
            </a:solidFill>
            <a:prstDash val="solid"/>
            <a:round/>
            <a:headEnd len="med" w="med" type="none"/>
            <a:tailEnd len="med" w="med" type="stealth"/>
          </a:ln>
        </p:spPr>
      </p:cxnSp>
      <p:cxnSp>
        <p:nvCxnSpPr>
          <p:cNvPr id="734" name="Google Shape;734;p45"/>
          <p:cNvCxnSpPr>
            <a:stCxn id="721" idx="3"/>
          </p:cNvCxnSpPr>
          <p:nvPr/>
        </p:nvCxnSpPr>
        <p:spPr>
          <a:xfrm>
            <a:off x="7628200" y="3958075"/>
            <a:ext cx="1351800" cy="976800"/>
          </a:xfrm>
          <a:prstGeom prst="straightConnector1">
            <a:avLst/>
          </a:prstGeom>
          <a:noFill/>
          <a:ln cap="flat" cmpd="sng" w="19050">
            <a:solidFill>
              <a:srgbClr val="000000"/>
            </a:solidFill>
            <a:prstDash val="solid"/>
            <a:round/>
            <a:headEnd len="med" w="med" type="none"/>
            <a:tailEnd len="med" w="med" type="stealth"/>
          </a:ln>
        </p:spPr>
      </p:cxnSp>
      <p:cxnSp>
        <p:nvCxnSpPr>
          <p:cNvPr id="735" name="Google Shape;735;p45"/>
          <p:cNvCxnSpPr>
            <a:stCxn id="722" idx="3"/>
            <a:endCxn id="731" idx="1"/>
          </p:cNvCxnSpPr>
          <p:nvPr/>
        </p:nvCxnSpPr>
        <p:spPr>
          <a:xfrm>
            <a:off x="7628200" y="4300625"/>
            <a:ext cx="1351500" cy="983700"/>
          </a:xfrm>
          <a:prstGeom prst="straightConnector1">
            <a:avLst/>
          </a:prstGeom>
          <a:noFill/>
          <a:ln cap="flat" cmpd="sng" w="19050">
            <a:solidFill>
              <a:srgbClr val="000000"/>
            </a:solidFill>
            <a:prstDash val="solid"/>
            <a:round/>
            <a:headEnd len="med" w="med" type="none"/>
            <a:tailEnd len="med" w="med" type="stealth"/>
          </a:ln>
        </p:spPr>
      </p:cxnSp>
      <p:cxnSp>
        <p:nvCxnSpPr>
          <p:cNvPr id="736" name="Google Shape;736;p45"/>
          <p:cNvCxnSpPr>
            <a:stCxn id="722" idx="3"/>
            <a:endCxn id="732" idx="1"/>
          </p:cNvCxnSpPr>
          <p:nvPr/>
        </p:nvCxnSpPr>
        <p:spPr>
          <a:xfrm>
            <a:off x="7628200" y="4300625"/>
            <a:ext cx="1351500" cy="1326300"/>
          </a:xfrm>
          <a:prstGeom prst="straightConnector1">
            <a:avLst/>
          </a:prstGeom>
          <a:noFill/>
          <a:ln cap="flat" cmpd="sng" w="19050">
            <a:solidFill>
              <a:srgbClr val="000000"/>
            </a:solidFill>
            <a:prstDash val="solid"/>
            <a:round/>
            <a:headEnd len="med" w="med" type="none"/>
            <a:tailEnd len="med" w="med" type="stealth"/>
          </a:ln>
        </p:spPr>
      </p:cxnSp>
      <p:cxnSp>
        <p:nvCxnSpPr>
          <p:cNvPr id="737" name="Google Shape;737;p45"/>
          <p:cNvCxnSpPr>
            <a:stCxn id="724" idx="3"/>
            <a:endCxn id="732" idx="1"/>
          </p:cNvCxnSpPr>
          <p:nvPr/>
        </p:nvCxnSpPr>
        <p:spPr>
          <a:xfrm>
            <a:off x="7628200" y="4985725"/>
            <a:ext cx="1351500" cy="641100"/>
          </a:xfrm>
          <a:prstGeom prst="straightConnector1">
            <a:avLst/>
          </a:prstGeom>
          <a:noFill/>
          <a:ln cap="flat" cmpd="sng" w="19050">
            <a:solidFill>
              <a:srgbClr val="000000"/>
            </a:solidFill>
            <a:prstDash val="solid"/>
            <a:round/>
            <a:headEnd len="med" w="med" type="none"/>
            <a:tailEnd len="med" w="med" type="stealth"/>
          </a:ln>
        </p:spPr>
      </p:cxnSp>
      <p:cxnSp>
        <p:nvCxnSpPr>
          <p:cNvPr id="738" name="Google Shape;738;p45"/>
          <p:cNvCxnSpPr>
            <a:stCxn id="724" idx="3"/>
            <a:endCxn id="731" idx="1"/>
          </p:cNvCxnSpPr>
          <p:nvPr/>
        </p:nvCxnSpPr>
        <p:spPr>
          <a:xfrm>
            <a:off x="7628200" y="4985725"/>
            <a:ext cx="1351500" cy="298800"/>
          </a:xfrm>
          <a:prstGeom prst="straightConnector1">
            <a:avLst/>
          </a:prstGeom>
          <a:noFill/>
          <a:ln cap="flat" cmpd="sng" w="19050">
            <a:solidFill>
              <a:srgbClr val="000000"/>
            </a:solidFill>
            <a:prstDash val="solid"/>
            <a:round/>
            <a:headEnd len="med" w="med" type="none"/>
            <a:tailEnd len="med" w="med" type="stealth"/>
          </a:ln>
        </p:spPr>
      </p:cxnSp>
      <p:cxnSp>
        <p:nvCxnSpPr>
          <p:cNvPr id="739" name="Google Shape;739;p45"/>
          <p:cNvCxnSpPr>
            <a:stCxn id="723" idx="3"/>
            <a:endCxn id="730" idx="1"/>
          </p:cNvCxnSpPr>
          <p:nvPr/>
        </p:nvCxnSpPr>
        <p:spPr>
          <a:xfrm>
            <a:off x="7628200" y="4643175"/>
            <a:ext cx="1351500" cy="298800"/>
          </a:xfrm>
          <a:prstGeom prst="straightConnector1">
            <a:avLst/>
          </a:prstGeom>
          <a:noFill/>
          <a:ln cap="flat" cmpd="sng" w="19050">
            <a:solidFill>
              <a:srgbClr val="000000"/>
            </a:solidFill>
            <a:prstDash val="solid"/>
            <a:round/>
            <a:headEnd len="med" w="med" type="none"/>
            <a:tailEnd len="med" w="med" type="stealth"/>
          </a:ln>
        </p:spPr>
      </p:cxnSp>
      <p:sp>
        <p:nvSpPr>
          <p:cNvPr id="740" name="Google Shape;740;p45"/>
          <p:cNvSpPr txBox="1"/>
          <p:nvPr/>
        </p:nvSpPr>
        <p:spPr>
          <a:xfrm>
            <a:off x="6087850" y="3205588"/>
            <a:ext cx="126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u="sng"/>
              <a:t>Адреса</a:t>
            </a:r>
            <a:endParaRPr sz="2000" u="sng"/>
          </a:p>
        </p:txBody>
      </p:sp>
      <p:sp>
        <p:nvSpPr>
          <p:cNvPr id="741" name="Google Shape;741;p45"/>
          <p:cNvSpPr txBox="1"/>
          <p:nvPr/>
        </p:nvSpPr>
        <p:spPr>
          <a:xfrm>
            <a:off x="9252075" y="3958050"/>
            <a:ext cx="1268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u="sng"/>
              <a:t>Кэш</a:t>
            </a:r>
            <a:endParaRPr sz="2000" u="sng"/>
          </a:p>
        </p:txBody>
      </p:sp>
      <p:sp>
        <p:nvSpPr>
          <p:cNvPr id="742" name="Google Shape;742;p45"/>
          <p:cNvSpPr/>
          <p:nvPr/>
        </p:nvSpPr>
        <p:spPr>
          <a:xfrm>
            <a:off x="7696750" y="2026850"/>
            <a:ext cx="17514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offset</a:t>
            </a:r>
            <a:endParaRPr sz="2200"/>
          </a:p>
        </p:txBody>
      </p:sp>
      <p:cxnSp>
        <p:nvCxnSpPr>
          <p:cNvPr id="743" name="Google Shape;743;p45"/>
          <p:cNvCxnSpPr/>
          <p:nvPr/>
        </p:nvCxnSpPr>
        <p:spPr>
          <a:xfrm rot="10800000">
            <a:off x="7732750" y="2634200"/>
            <a:ext cx="1715400" cy="17100"/>
          </a:xfrm>
          <a:prstGeom prst="straightConnector1">
            <a:avLst/>
          </a:prstGeom>
          <a:noFill/>
          <a:ln cap="flat" cmpd="sng" w="28575">
            <a:solidFill>
              <a:srgbClr val="000000"/>
            </a:solidFill>
            <a:prstDash val="dot"/>
            <a:round/>
            <a:headEnd len="med" w="med" type="stealth"/>
            <a:tailEnd len="med" w="med" type="stealth"/>
          </a:ln>
        </p:spPr>
      </p:cxnSp>
      <p:sp>
        <p:nvSpPr>
          <p:cNvPr id="744" name="Google Shape;744;p45"/>
          <p:cNvSpPr txBox="1"/>
          <p:nvPr/>
        </p:nvSpPr>
        <p:spPr>
          <a:xfrm>
            <a:off x="7424200" y="2601613"/>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6 бит</a:t>
            </a:r>
            <a:endParaRPr sz="1700"/>
          </a:p>
        </p:txBody>
      </p:sp>
      <p:sp>
        <p:nvSpPr>
          <p:cNvPr id="745" name="Google Shape;745;p45"/>
          <p:cNvSpPr/>
          <p:nvPr/>
        </p:nvSpPr>
        <p:spPr>
          <a:xfrm>
            <a:off x="9575475" y="5151350"/>
            <a:ext cx="621300" cy="266100"/>
          </a:xfrm>
          <a:prstGeom prst="rect">
            <a:avLst/>
          </a:prstGeom>
          <a:solidFill>
            <a:srgbClr val="00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5"/>
          <p:cNvSpPr/>
          <p:nvPr/>
        </p:nvSpPr>
        <p:spPr>
          <a:xfrm>
            <a:off x="6335025" y="4167563"/>
            <a:ext cx="621300" cy="266100"/>
          </a:xfrm>
          <a:prstGeom prst="rect">
            <a:avLst/>
          </a:prstGeom>
          <a:solidFill>
            <a:srgbClr val="00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5"/>
          <p:cNvSpPr/>
          <p:nvPr/>
        </p:nvSpPr>
        <p:spPr>
          <a:xfrm>
            <a:off x="6335025" y="4852663"/>
            <a:ext cx="621300" cy="266100"/>
          </a:xfrm>
          <a:prstGeom prst="rect">
            <a:avLst/>
          </a:prstGeom>
          <a:solidFill>
            <a:srgbClr val="00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45"/>
          <p:cNvPicPr preferRelativeResize="0"/>
          <p:nvPr/>
        </p:nvPicPr>
        <p:blipFill>
          <a:blip r:embed="rId3">
            <a:alphaModFix/>
          </a:blip>
          <a:stretch>
            <a:fillRect/>
          </a:stretch>
        </p:blipFill>
        <p:spPr>
          <a:xfrm>
            <a:off x="663475" y="3628275"/>
            <a:ext cx="4105275" cy="2343150"/>
          </a:xfrm>
          <a:prstGeom prst="rect">
            <a:avLst/>
          </a:prstGeom>
          <a:noFill/>
          <a:ln>
            <a:noFill/>
          </a:ln>
        </p:spPr>
      </p:pic>
      <p:sp>
        <p:nvSpPr>
          <p:cNvPr id="749" name="Google Shape;749;p45"/>
          <p:cNvSpPr txBox="1"/>
          <p:nvPr/>
        </p:nvSpPr>
        <p:spPr>
          <a:xfrm>
            <a:off x="9976425" y="1764950"/>
            <a:ext cx="1660500" cy="904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r</a:t>
            </a:r>
            <a:r>
              <a:rPr lang="ru-RU" sz="1750">
                <a:highlight>
                  <a:srgbClr val="FFFFFF"/>
                </a:highlight>
              </a:rPr>
              <a:t> - количество cache lines</a:t>
            </a:r>
            <a:endParaRPr sz="900"/>
          </a:p>
        </p:txBody>
      </p:sp>
      <p:cxnSp>
        <p:nvCxnSpPr>
          <p:cNvPr id="750" name="Google Shape;750;p45"/>
          <p:cNvCxnSpPr>
            <a:stCxn id="723" idx="3"/>
            <a:endCxn id="729" idx="1"/>
          </p:cNvCxnSpPr>
          <p:nvPr/>
        </p:nvCxnSpPr>
        <p:spPr>
          <a:xfrm flipH="1" rot="10800000">
            <a:off x="7628200" y="4599375"/>
            <a:ext cx="1351500" cy="43800"/>
          </a:xfrm>
          <a:prstGeom prst="straightConnector1">
            <a:avLst/>
          </a:prstGeom>
          <a:noFill/>
          <a:ln cap="flat" cmpd="sng" w="19050">
            <a:solidFill>
              <a:srgbClr val="000000"/>
            </a:solidFill>
            <a:prstDash val="solid"/>
            <a:round/>
            <a:headEnd len="med" w="med" type="none"/>
            <a:tailEnd len="med" w="med" type="stealth"/>
          </a:ln>
        </p:spPr>
      </p:cxnSp>
      <p:sp>
        <p:nvSpPr>
          <p:cNvPr id="751" name="Google Shape;751;p45"/>
          <p:cNvSpPr txBox="1"/>
          <p:nvPr/>
        </p:nvSpPr>
        <p:spPr>
          <a:xfrm>
            <a:off x="7992625" y="5509175"/>
            <a:ext cx="767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500"/>
              <a:t>...</a:t>
            </a:r>
            <a:endParaRPr sz="2500"/>
          </a:p>
        </p:txBody>
      </p:sp>
      <p:sp>
        <p:nvSpPr>
          <p:cNvPr id="752" name="Google Shape;752;p45"/>
          <p:cNvSpPr/>
          <p:nvPr/>
        </p:nvSpPr>
        <p:spPr>
          <a:xfrm>
            <a:off x="9575475" y="5493900"/>
            <a:ext cx="621300" cy="266100"/>
          </a:xfrm>
          <a:prstGeom prst="rect">
            <a:avLst/>
          </a:prstGeom>
          <a:solidFill>
            <a:srgbClr val="00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5"/>
          <p:cNvSpPr/>
          <p:nvPr/>
        </p:nvSpPr>
        <p:spPr>
          <a:xfrm>
            <a:off x="9575475" y="4466250"/>
            <a:ext cx="621300" cy="266100"/>
          </a:xfrm>
          <a:prstGeom prst="rect">
            <a:avLst/>
          </a:prstGeom>
          <a:solidFill>
            <a:srgbClr val="FF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5"/>
          <p:cNvSpPr/>
          <p:nvPr/>
        </p:nvSpPr>
        <p:spPr>
          <a:xfrm>
            <a:off x="9575475" y="4808800"/>
            <a:ext cx="621300" cy="266100"/>
          </a:xfrm>
          <a:prstGeom prst="rect">
            <a:avLst/>
          </a:prstGeom>
          <a:solidFill>
            <a:srgbClr val="FF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5"/>
          <p:cNvSpPr/>
          <p:nvPr/>
        </p:nvSpPr>
        <p:spPr>
          <a:xfrm>
            <a:off x="6335025" y="3823213"/>
            <a:ext cx="621300" cy="266100"/>
          </a:xfrm>
          <a:prstGeom prst="rect">
            <a:avLst/>
          </a:prstGeom>
          <a:solidFill>
            <a:srgbClr val="FF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5"/>
          <p:cNvSpPr/>
          <p:nvPr/>
        </p:nvSpPr>
        <p:spPr>
          <a:xfrm>
            <a:off x="6335025" y="4510113"/>
            <a:ext cx="621300" cy="266100"/>
          </a:xfrm>
          <a:prstGeom prst="rect">
            <a:avLst/>
          </a:prstGeom>
          <a:solidFill>
            <a:srgbClr val="FF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14"/>
                                        </p:tgtEl>
                                        <p:attrNameLst>
                                          <p:attrName>style.visibility</p:attrName>
                                        </p:attrNameLst>
                                      </p:cBhvr>
                                      <p:to>
                                        <p:strVal val="visible"/>
                                      </p:to>
                                    </p:set>
                                    <p:anim calcmode="lin" valueType="num">
                                      <p:cBhvr additive="base">
                                        <p:cTn dur="1000"/>
                                        <p:tgtEl>
                                          <p:spTgt spid="7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15"/>
                                        </p:tgtEl>
                                        <p:attrNameLst>
                                          <p:attrName>style.visibility</p:attrName>
                                        </p:attrNameLst>
                                      </p:cBhvr>
                                      <p:to>
                                        <p:strVal val="visible"/>
                                      </p:to>
                                    </p:set>
                                    <p:anim calcmode="lin" valueType="num">
                                      <p:cBhvr additive="base">
                                        <p:cTn dur="1000"/>
                                        <p:tgtEl>
                                          <p:spTgt spid="7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1000"/>
                                        <p:tgtEl>
                                          <p:spTgt spid="7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1000"/>
                                        <p:tgtEl>
                                          <p:spTgt spid="7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1000"/>
                                        <p:tgtEl>
                                          <p:spTgt spid="7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19"/>
                                        </p:tgtEl>
                                        <p:attrNameLst>
                                          <p:attrName>style.visibility</p:attrName>
                                        </p:attrNameLst>
                                      </p:cBhvr>
                                      <p:to>
                                        <p:strVal val="visible"/>
                                      </p:to>
                                    </p:set>
                                    <p:anim calcmode="lin" valueType="num">
                                      <p:cBhvr additive="base">
                                        <p:cTn dur="1000"/>
                                        <p:tgtEl>
                                          <p:spTgt spid="7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0"/>
                                        </p:tgtEl>
                                        <p:attrNameLst>
                                          <p:attrName>style.visibility</p:attrName>
                                        </p:attrNameLst>
                                      </p:cBhvr>
                                      <p:to>
                                        <p:strVal val="visible"/>
                                      </p:to>
                                    </p:set>
                                    <p:anim calcmode="lin" valueType="num">
                                      <p:cBhvr additive="base">
                                        <p:cTn dur="1000"/>
                                        <p:tgtEl>
                                          <p:spTgt spid="7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1000"/>
                                        <p:tgtEl>
                                          <p:spTgt spid="7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1000"/>
                                        <p:tgtEl>
                                          <p:spTgt spid="7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1"/>
                                        </p:tgtEl>
                                        <p:attrNameLst>
                                          <p:attrName>style.visibility</p:attrName>
                                        </p:attrNameLst>
                                      </p:cBhvr>
                                      <p:to>
                                        <p:strVal val="visible"/>
                                      </p:to>
                                    </p:set>
                                    <p:anim calcmode="lin" valueType="num">
                                      <p:cBhvr additive="base">
                                        <p:cTn dur="1000"/>
                                        <p:tgtEl>
                                          <p:spTgt spid="7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2"/>
                                        </p:tgtEl>
                                        <p:attrNameLst>
                                          <p:attrName>style.visibility</p:attrName>
                                        </p:attrNameLst>
                                      </p:cBhvr>
                                      <p:to>
                                        <p:strVal val="visible"/>
                                      </p:to>
                                    </p:set>
                                    <p:anim calcmode="lin" valueType="num">
                                      <p:cBhvr additive="base">
                                        <p:cTn dur="1000"/>
                                        <p:tgtEl>
                                          <p:spTgt spid="7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3"/>
                                        </p:tgtEl>
                                        <p:attrNameLst>
                                          <p:attrName>style.visibility</p:attrName>
                                        </p:attrNameLst>
                                      </p:cBhvr>
                                      <p:to>
                                        <p:strVal val="visible"/>
                                      </p:to>
                                    </p:set>
                                    <p:anim calcmode="lin" valueType="num">
                                      <p:cBhvr additive="base">
                                        <p:cTn dur="1000"/>
                                        <p:tgtEl>
                                          <p:spTgt spid="72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4"/>
                                        </p:tgtEl>
                                        <p:attrNameLst>
                                          <p:attrName>style.visibility</p:attrName>
                                        </p:attrNameLst>
                                      </p:cBhvr>
                                      <p:to>
                                        <p:strVal val="visible"/>
                                      </p:to>
                                    </p:set>
                                    <p:anim calcmode="lin" valueType="num">
                                      <p:cBhvr additive="base">
                                        <p:cTn dur="1000"/>
                                        <p:tgtEl>
                                          <p:spTgt spid="7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5"/>
                                        </p:tgtEl>
                                        <p:attrNameLst>
                                          <p:attrName>style.visibility</p:attrName>
                                        </p:attrNameLst>
                                      </p:cBhvr>
                                      <p:to>
                                        <p:strVal val="visible"/>
                                      </p:to>
                                    </p:set>
                                    <p:anim calcmode="lin" valueType="num">
                                      <p:cBhvr additive="base">
                                        <p:cTn dur="1000"/>
                                        <p:tgtEl>
                                          <p:spTgt spid="7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6"/>
                                        </p:tgtEl>
                                        <p:attrNameLst>
                                          <p:attrName>style.visibility</p:attrName>
                                        </p:attrNameLst>
                                      </p:cBhvr>
                                      <p:to>
                                        <p:strVal val="visible"/>
                                      </p:to>
                                    </p:set>
                                    <p:anim calcmode="lin" valueType="num">
                                      <p:cBhvr additive="base">
                                        <p:cTn dur="1000"/>
                                        <p:tgtEl>
                                          <p:spTgt spid="7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7"/>
                                        </p:tgtEl>
                                        <p:attrNameLst>
                                          <p:attrName>style.visibility</p:attrName>
                                        </p:attrNameLst>
                                      </p:cBhvr>
                                      <p:to>
                                        <p:strVal val="visible"/>
                                      </p:to>
                                    </p:set>
                                    <p:anim calcmode="lin" valueType="num">
                                      <p:cBhvr additive="base">
                                        <p:cTn dur="1000"/>
                                        <p:tgtEl>
                                          <p:spTgt spid="7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8"/>
                                        </p:tgtEl>
                                        <p:attrNameLst>
                                          <p:attrName>style.visibility</p:attrName>
                                        </p:attrNameLst>
                                      </p:cBhvr>
                                      <p:to>
                                        <p:strVal val="visible"/>
                                      </p:to>
                                    </p:set>
                                    <p:anim calcmode="lin" valueType="num">
                                      <p:cBhvr additive="base">
                                        <p:cTn dur="1000"/>
                                        <p:tgtEl>
                                          <p:spTgt spid="7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9"/>
                                        </p:tgtEl>
                                        <p:attrNameLst>
                                          <p:attrName>style.visibility</p:attrName>
                                        </p:attrNameLst>
                                      </p:cBhvr>
                                      <p:to>
                                        <p:strVal val="visible"/>
                                      </p:to>
                                    </p:set>
                                    <p:anim calcmode="lin" valueType="num">
                                      <p:cBhvr additive="base">
                                        <p:cTn dur="1000"/>
                                        <p:tgtEl>
                                          <p:spTgt spid="7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0"/>
                                        </p:tgtEl>
                                        <p:attrNameLst>
                                          <p:attrName>style.visibility</p:attrName>
                                        </p:attrNameLst>
                                      </p:cBhvr>
                                      <p:to>
                                        <p:strVal val="visible"/>
                                      </p:to>
                                    </p:set>
                                    <p:anim calcmode="lin" valueType="num">
                                      <p:cBhvr additive="base">
                                        <p:cTn dur="1000"/>
                                        <p:tgtEl>
                                          <p:spTgt spid="7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1"/>
                                        </p:tgtEl>
                                        <p:attrNameLst>
                                          <p:attrName>style.visibility</p:attrName>
                                        </p:attrNameLst>
                                      </p:cBhvr>
                                      <p:to>
                                        <p:strVal val="visible"/>
                                      </p:to>
                                    </p:set>
                                    <p:anim calcmode="lin" valueType="num">
                                      <p:cBhvr additive="base">
                                        <p:cTn dur="1000"/>
                                        <p:tgtEl>
                                          <p:spTgt spid="7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2"/>
                                        </p:tgtEl>
                                        <p:attrNameLst>
                                          <p:attrName>style.visibility</p:attrName>
                                        </p:attrNameLst>
                                      </p:cBhvr>
                                      <p:to>
                                        <p:strVal val="visible"/>
                                      </p:to>
                                    </p:set>
                                    <p:anim calcmode="lin" valueType="num">
                                      <p:cBhvr additive="base">
                                        <p:cTn dur="1000"/>
                                        <p:tgtEl>
                                          <p:spTgt spid="7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N-ассоциативный кэш (2/2)</a:t>
            </a:r>
            <a:endParaRPr/>
          </a:p>
        </p:txBody>
      </p:sp>
      <p:sp>
        <p:nvSpPr>
          <p:cNvPr id="762" name="Google Shape;762;p4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763" name="Google Shape;763;p46"/>
          <p:cNvPicPr preferRelativeResize="0"/>
          <p:nvPr/>
        </p:nvPicPr>
        <p:blipFill>
          <a:blip r:embed="rId3">
            <a:alphaModFix/>
          </a:blip>
          <a:stretch>
            <a:fillRect/>
          </a:stretch>
        </p:blipFill>
        <p:spPr>
          <a:xfrm>
            <a:off x="2887262" y="1333850"/>
            <a:ext cx="5916925" cy="5040350"/>
          </a:xfrm>
          <a:prstGeom prst="rect">
            <a:avLst/>
          </a:prstGeom>
          <a:noFill/>
          <a:ln>
            <a:noFill/>
          </a:ln>
        </p:spPr>
      </p:pic>
      <p:sp>
        <p:nvSpPr>
          <p:cNvPr id="764" name="Google Shape;764;p46"/>
          <p:cNvSpPr/>
          <p:nvPr/>
        </p:nvSpPr>
        <p:spPr>
          <a:xfrm>
            <a:off x="6994025" y="4341500"/>
            <a:ext cx="1904400" cy="14169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6"/>
          <p:cNvSpPr txBox="1"/>
          <p:nvPr/>
        </p:nvSpPr>
        <p:spPr>
          <a:xfrm>
            <a:off x="9011750" y="3956100"/>
            <a:ext cx="190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Разница сглаживается</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0"/>
          <p:cNvSpPr txBox="1"/>
          <p:nvPr>
            <p:ph idx="2" type="body"/>
          </p:nvPr>
        </p:nvSpPr>
        <p:spPr>
          <a:xfrm>
            <a:off x="7487278" y="1996403"/>
            <a:ext cx="3458465" cy="14413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Напоминание отметиться</a:t>
            </a:r>
            <a:br>
              <a:rPr lang="ru-RU"/>
            </a:br>
            <a:r>
              <a:rPr lang="ru-RU"/>
              <a:t>на портале</a:t>
            </a:r>
            <a:endParaRPr/>
          </a:p>
        </p:txBody>
      </p:sp>
      <p:sp>
        <p:nvSpPr>
          <p:cNvPr id="234" name="Google Shape;234;p2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47"/>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Кэширование инструкций (1/2)</a:t>
            </a:r>
            <a:endParaRPr/>
          </a:p>
        </p:txBody>
      </p:sp>
      <p:sp>
        <p:nvSpPr>
          <p:cNvPr id="771" name="Google Shape;771;p4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772" name="Google Shape;772;p47"/>
          <p:cNvSpPr txBox="1"/>
          <p:nvPr/>
        </p:nvSpPr>
        <p:spPr>
          <a:xfrm>
            <a:off x="809925" y="1612425"/>
            <a:ext cx="11017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500"/>
              <a:t>&lt;opcode&gt; := &lt;argcount&gt; &lt;argtypes&gt; &lt;indirect_args&gt;</a:t>
            </a:r>
            <a:endParaRPr sz="2500"/>
          </a:p>
          <a:p>
            <a:pPr indent="0" lvl="0" marL="0" rtl="0" algn="l">
              <a:spcBef>
                <a:spcPts val="0"/>
              </a:spcBef>
              <a:spcAft>
                <a:spcPts val="0"/>
              </a:spcAft>
              <a:buNone/>
            </a:pPr>
            <a:r>
              <a:rPr lang="ru-RU" sz="2500"/>
              <a:t>                          &lt;ret_type&gt; &lt;target_dev&gt;</a:t>
            </a:r>
            <a:endParaRPr sz="2500"/>
          </a:p>
        </p:txBody>
      </p:sp>
      <p:sp>
        <p:nvSpPr>
          <p:cNvPr id="773" name="Google Shape;773;p47"/>
          <p:cNvSpPr/>
          <p:nvPr/>
        </p:nvSpPr>
        <p:spPr>
          <a:xfrm>
            <a:off x="2643000" y="1668225"/>
            <a:ext cx="3308700" cy="456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7"/>
          <p:cNvSpPr/>
          <p:nvPr/>
        </p:nvSpPr>
        <p:spPr>
          <a:xfrm>
            <a:off x="4297350" y="1668975"/>
            <a:ext cx="3308700" cy="456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txBox="1"/>
          <p:nvPr/>
        </p:nvSpPr>
        <p:spPr>
          <a:xfrm>
            <a:off x="798900" y="3511675"/>
            <a:ext cx="264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Число параметров</a:t>
            </a:r>
            <a:endParaRPr sz="2000"/>
          </a:p>
        </p:txBody>
      </p:sp>
      <p:cxnSp>
        <p:nvCxnSpPr>
          <p:cNvPr id="776" name="Google Shape;776;p47"/>
          <p:cNvCxnSpPr>
            <a:stCxn id="775" idx="0"/>
          </p:cNvCxnSpPr>
          <p:nvPr/>
        </p:nvCxnSpPr>
        <p:spPr>
          <a:xfrm flipH="1" rot="10800000">
            <a:off x="2123550" y="2276875"/>
            <a:ext cx="2326200" cy="1234800"/>
          </a:xfrm>
          <a:prstGeom prst="straightConnector1">
            <a:avLst/>
          </a:prstGeom>
          <a:noFill/>
          <a:ln cap="flat" cmpd="sng" w="19050">
            <a:solidFill>
              <a:srgbClr val="000000"/>
            </a:solidFill>
            <a:prstDash val="solid"/>
            <a:round/>
            <a:headEnd len="med" w="med" type="none"/>
            <a:tailEnd len="med" w="med" type="none"/>
          </a:ln>
        </p:spPr>
      </p:cxnSp>
      <p:sp>
        <p:nvSpPr>
          <p:cNvPr id="777" name="Google Shape;777;p47"/>
          <p:cNvSpPr/>
          <p:nvPr/>
        </p:nvSpPr>
        <p:spPr>
          <a:xfrm>
            <a:off x="7162525" y="1668975"/>
            <a:ext cx="3308700" cy="456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txBox="1"/>
          <p:nvPr/>
        </p:nvSpPr>
        <p:spPr>
          <a:xfrm>
            <a:off x="3454800" y="4487775"/>
            <a:ext cx="264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Типы параметров</a:t>
            </a:r>
            <a:endParaRPr sz="2000"/>
          </a:p>
        </p:txBody>
      </p:sp>
      <p:cxnSp>
        <p:nvCxnSpPr>
          <p:cNvPr id="779" name="Google Shape;779;p47"/>
          <p:cNvCxnSpPr>
            <a:stCxn id="778" idx="0"/>
          </p:cNvCxnSpPr>
          <p:nvPr/>
        </p:nvCxnSpPr>
        <p:spPr>
          <a:xfrm flipH="1" rot="10800000">
            <a:off x="4779450" y="2522775"/>
            <a:ext cx="1204200" cy="1965000"/>
          </a:xfrm>
          <a:prstGeom prst="straightConnector1">
            <a:avLst/>
          </a:prstGeom>
          <a:noFill/>
          <a:ln cap="flat" cmpd="sng" w="19050">
            <a:solidFill>
              <a:srgbClr val="000000"/>
            </a:solidFill>
            <a:prstDash val="solid"/>
            <a:round/>
            <a:headEnd len="med" w="med" type="none"/>
            <a:tailEnd len="med" w="med" type="none"/>
          </a:ln>
        </p:spPr>
      </p:cxnSp>
      <p:sp>
        <p:nvSpPr>
          <p:cNvPr id="780" name="Google Shape;780;p47"/>
          <p:cNvSpPr txBox="1"/>
          <p:nvPr/>
        </p:nvSpPr>
        <p:spPr>
          <a:xfrm>
            <a:off x="7042550" y="4766925"/>
            <a:ext cx="264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Неявные</a:t>
            </a:r>
            <a:r>
              <a:rPr lang="ru-RU" sz="2000"/>
              <a:t> параметры</a:t>
            </a:r>
            <a:endParaRPr sz="2000"/>
          </a:p>
        </p:txBody>
      </p:sp>
      <p:cxnSp>
        <p:nvCxnSpPr>
          <p:cNvPr id="781" name="Google Shape;781;p47"/>
          <p:cNvCxnSpPr>
            <a:stCxn id="780" idx="0"/>
          </p:cNvCxnSpPr>
          <p:nvPr/>
        </p:nvCxnSpPr>
        <p:spPr>
          <a:xfrm flipH="1" rot="10800000">
            <a:off x="8367200" y="2357925"/>
            <a:ext cx="468300" cy="2409000"/>
          </a:xfrm>
          <a:prstGeom prst="straightConnector1">
            <a:avLst/>
          </a:prstGeom>
          <a:noFill/>
          <a:ln cap="flat" cmpd="sng" w="19050">
            <a:solidFill>
              <a:srgbClr val="000000"/>
            </a:solidFill>
            <a:prstDash val="solid"/>
            <a:round/>
            <a:headEnd len="med" w="med" type="none"/>
            <a:tailEnd len="med" w="med" type="none"/>
          </a:ln>
        </p:spPr>
      </p:cxnSp>
      <p:sp>
        <p:nvSpPr>
          <p:cNvPr id="782" name="Google Shape;782;p47"/>
          <p:cNvSpPr/>
          <p:nvPr/>
        </p:nvSpPr>
        <p:spPr>
          <a:xfrm>
            <a:off x="3727200" y="2125275"/>
            <a:ext cx="3308700" cy="456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7"/>
          <p:cNvSpPr txBox="1"/>
          <p:nvPr/>
        </p:nvSpPr>
        <p:spPr>
          <a:xfrm>
            <a:off x="1962000" y="5794000"/>
            <a:ext cx="264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Возвращаемый тип</a:t>
            </a:r>
            <a:endParaRPr sz="2000"/>
          </a:p>
        </p:txBody>
      </p:sp>
      <p:cxnSp>
        <p:nvCxnSpPr>
          <p:cNvPr id="784" name="Google Shape;784;p47"/>
          <p:cNvCxnSpPr>
            <a:stCxn id="783" idx="0"/>
          </p:cNvCxnSpPr>
          <p:nvPr/>
        </p:nvCxnSpPr>
        <p:spPr>
          <a:xfrm flipH="1" rot="10800000">
            <a:off x="3286650" y="2662000"/>
            <a:ext cx="846000" cy="3132000"/>
          </a:xfrm>
          <a:prstGeom prst="straightConnector1">
            <a:avLst/>
          </a:prstGeom>
          <a:noFill/>
          <a:ln cap="flat" cmpd="sng" w="19050">
            <a:solidFill>
              <a:srgbClr val="000000"/>
            </a:solidFill>
            <a:prstDash val="solid"/>
            <a:round/>
            <a:headEnd len="med" w="med" type="none"/>
            <a:tailEnd len="med" w="med" type="none"/>
          </a:ln>
        </p:spPr>
      </p:cxnSp>
      <p:sp>
        <p:nvSpPr>
          <p:cNvPr id="785" name="Google Shape;785;p47"/>
          <p:cNvSpPr/>
          <p:nvPr/>
        </p:nvSpPr>
        <p:spPr>
          <a:xfrm>
            <a:off x="5895150" y="2125275"/>
            <a:ext cx="3308700" cy="456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txBox="1"/>
          <p:nvPr/>
        </p:nvSpPr>
        <p:spPr>
          <a:xfrm>
            <a:off x="9203850" y="4222125"/>
            <a:ext cx="264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Где выполнять?</a:t>
            </a:r>
            <a:endParaRPr sz="2000"/>
          </a:p>
        </p:txBody>
      </p:sp>
      <p:cxnSp>
        <p:nvCxnSpPr>
          <p:cNvPr id="787" name="Google Shape;787;p47"/>
          <p:cNvCxnSpPr>
            <a:stCxn id="786" idx="0"/>
          </p:cNvCxnSpPr>
          <p:nvPr/>
        </p:nvCxnSpPr>
        <p:spPr>
          <a:xfrm rot="10800000">
            <a:off x="7935600" y="2712825"/>
            <a:ext cx="2592900" cy="15093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7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par>
                                <p:cTn fill="hold" nodeType="with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Кэширование инструкций (2/2)</a:t>
            </a:r>
            <a:endParaRPr/>
          </a:p>
        </p:txBody>
      </p:sp>
      <p:sp>
        <p:nvSpPr>
          <p:cNvPr id="793" name="Google Shape;793;p4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794" name="Google Shape;794;p48"/>
          <p:cNvSpPr txBox="1"/>
          <p:nvPr/>
        </p:nvSpPr>
        <p:spPr>
          <a:xfrm>
            <a:off x="7286450" y="2214000"/>
            <a:ext cx="3491400" cy="2430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050">
                <a:highlight>
                  <a:srgbClr val="FFFFFF"/>
                </a:highlight>
              </a:rPr>
              <a:t>CPU Pipeline:</a:t>
            </a:r>
            <a:endParaRPr sz="2050">
              <a:highlight>
                <a:srgbClr val="FFFFFF"/>
              </a:highlight>
            </a:endParaRPr>
          </a:p>
          <a:p>
            <a:pPr indent="-358775" lvl="0" marL="673100" rtl="0" algn="l">
              <a:lnSpc>
                <a:spcPct val="115000"/>
              </a:lnSpc>
              <a:spcBef>
                <a:spcPts val="900"/>
              </a:spcBef>
              <a:spcAft>
                <a:spcPts val="0"/>
              </a:spcAft>
              <a:buSzPts val="2050"/>
              <a:buAutoNum type="arabicPeriod"/>
            </a:pPr>
            <a:r>
              <a:rPr lang="ru-RU" sz="2050">
                <a:highlight>
                  <a:srgbClr val="FFFFFF"/>
                </a:highlight>
              </a:rPr>
              <a:t>​Instruction fetch</a:t>
            </a:r>
            <a:endParaRPr sz="2050">
              <a:highlight>
                <a:srgbClr val="FFFFFF"/>
              </a:highlight>
            </a:endParaRPr>
          </a:p>
          <a:p>
            <a:pPr indent="-358775" lvl="0" marL="673100" rtl="0" algn="l">
              <a:lnSpc>
                <a:spcPct val="115000"/>
              </a:lnSpc>
              <a:spcBef>
                <a:spcPts val="0"/>
              </a:spcBef>
              <a:spcAft>
                <a:spcPts val="0"/>
              </a:spcAft>
              <a:buSzPts val="2050"/>
              <a:buAutoNum type="arabicPeriod"/>
            </a:pPr>
            <a:r>
              <a:rPr lang="ru-RU" sz="2050">
                <a:highlight>
                  <a:srgbClr val="FFFFFF"/>
                </a:highlight>
              </a:rPr>
              <a:t>Instruction decode</a:t>
            </a:r>
            <a:endParaRPr sz="2050">
              <a:highlight>
                <a:srgbClr val="FFFFFF"/>
              </a:highlight>
            </a:endParaRPr>
          </a:p>
          <a:p>
            <a:pPr indent="-358775" lvl="0" marL="673100" rtl="0" algn="l">
              <a:lnSpc>
                <a:spcPct val="115000"/>
              </a:lnSpc>
              <a:spcBef>
                <a:spcPts val="0"/>
              </a:spcBef>
              <a:spcAft>
                <a:spcPts val="0"/>
              </a:spcAft>
              <a:buSzPts val="2050"/>
              <a:buAutoNum type="arabicPeriod"/>
            </a:pPr>
            <a:r>
              <a:rPr lang="ru-RU" sz="2050">
                <a:highlight>
                  <a:srgbClr val="FFFFFF"/>
                </a:highlight>
              </a:rPr>
              <a:t>Execute</a:t>
            </a:r>
            <a:endParaRPr sz="2050">
              <a:highlight>
                <a:srgbClr val="FFFFFF"/>
              </a:highlight>
            </a:endParaRPr>
          </a:p>
          <a:p>
            <a:pPr indent="-358775" lvl="0" marL="673100" rtl="0" algn="l">
              <a:lnSpc>
                <a:spcPct val="115000"/>
              </a:lnSpc>
              <a:spcBef>
                <a:spcPts val="0"/>
              </a:spcBef>
              <a:spcAft>
                <a:spcPts val="0"/>
              </a:spcAft>
              <a:buSzPts val="2050"/>
              <a:buAutoNum type="arabicPeriod"/>
            </a:pPr>
            <a:r>
              <a:rPr lang="ru-RU" sz="2050">
                <a:highlight>
                  <a:srgbClr val="FFFFFF"/>
                </a:highlight>
              </a:rPr>
              <a:t>Memory access</a:t>
            </a:r>
            <a:endParaRPr sz="2050">
              <a:highlight>
                <a:srgbClr val="FFFFFF"/>
              </a:highlight>
            </a:endParaRPr>
          </a:p>
          <a:p>
            <a:pPr indent="-358775" lvl="0" marL="673100" rtl="0" algn="l">
              <a:lnSpc>
                <a:spcPct val="115000"/>
              </a:lnSpc>
              <a:spcBef>
                <a:spcPts val="0"/>
              </a:spcBef>
              <a:spcAft>
                <a:spcPts val="0"/>
              </a:spcAft>
              <a:buSzPts val="2050"/>
              <a:buAutoNum type="arabicPeriod"/>
            </a:pPr>
            <a:r>
              <a:rPr lang="ru-RU" sz="2050">
                <a:highlight>
                  <a:srgbClr val="FFFFFF"/>
                </a:highlight>
              </a:rPr>
              <a:t>Register write back</a:t>
            </a:r>
            <a:endParaRPr sz="1200"/>
          </a:p>
        </p:txBody>
      </p:sp>
      <p:pic>
        <p:nvPicPr>
          <p:cNvPr id="795" name="Google Shape;795;p48"/>
          <p:cNvPicPr preferRelativeResize="0"/>
          <p:nvPr/>
        </p:nvPicPr>
        <p:blipFill>
          <a:blip r:embed="rId3">
            <a:alphaModFix/>
          </a:blip>
          <a:stretch>
            <a:fillRect/>
          </a:stretch>
        </p:blipFill>
        <p:spPr>
          <a:xfrm>
            <a:off x="1144300" y="1724525"/>
            <a:ext cx="6142150" cy="38744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49"/>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Многопроцессорный кэш (1/2)</a:t>
            </a:r>
            <a:endParaRPr/>
          </a:p>
        </p:txBody>
      </p:sp>
      <p:sp>
        <p:nvSpPr>
          <p:cNvPr id="801" name="Google Shape;801;p4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802" name="Google Shape;802;p49"/>
          <p:cNvPicPr preferRelativeResize="0"/>
          <p:nvPr/>
        </p:nvPicPr>
        <p:blipFill>
          <a:blip r:embed="rId3">
            <a:alphaModFix/>
          </a:blip>
          <a:stretch>
            <a:fillRect/>
          </a:stretch>
        </p:blipFill>
        <p:spPr>
          <a:xfrm>
            <a:off x="3474000" y="1515419"/>
            <a:ext cx="4743450" cy="2066925"/>
          </a:xfrm>
          <a:prstGeom prst="rect">
            <a:avLst/>
          </a:prstGeom>
          <a:noFill/>
          <a:ln>
            <a:noFill/>
          </a:ln>
        </p:spPr>
      </p:pic>
      <p:sp>
        <p:nvSpPr>
          <p:cNvPr id="803" name="Google Shape;803;p49"/>
          <p:cNvSpPr txBox="1"/>
          <p:nvPr/>
        </p:nvSpPr>
        <p:spPr>
          <a:xfrm>
            <a:off x="1552950" y="4018150"/>
            <a:ext cx="25392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lang="ru-RU" sz="2250">
                <a:highlight>
                  <a:srgbClr val="FFFFFF"/>
                </a:highlight>
              </a:rPr>
              <a:t>Общий кэш?</a:t>
            </a:r>
            <a:endParaRPr/>
          </a:p>
        </p:txBody>
      </p:sp>
      <p:sp>
        <p:nvSpPr>
          <p:cNvPr id="804" name="Google Shape;804;p49"/>
          <p:cNvSpPr txBox="1"/>
          <p:nvPr/>
        </p:nvSpPr>
        <p:spPr>
          <a:xfrm>
            <a:off x="7114500" y="3956075"/>
            <a:ext cx="25392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lang="ru-RU" sz="2250">
                <a:highlight>
                  <a:srgbClr val="FFFFFF"/>
                </a:highlight>
              </a:rPr>
              <a:t>Раздельный</a:t>
            </a:r>
            <a:r>
              <a:rPr lang="ru-RU" sz="2250">
                <a:highlight>
                  <a:srgbClr val="FFFFFF"/>
                </a:highlight>
              </a:rPr>
              <a:t> кэш?</a:t>
            </a:r>
            <a:endParaRPr/>
          </a:p>
        </p:txBody>
      </p:sp>
      <p:sp>
        <p:nvSpPr>
          <p:cNvPr id="805" name="Google Shape;805;p49"/>
          <p:cNvSpPr txBox="1"/>
          <p:nvPr/>
        </p:nvSpPr>
        <p:spPr>
          <a:xfrm>
            <a:off x="982575" y="4554713"/>
            <a:ext cx="4386900" cy="929400"/>
          </a:xfrm>
          <a:prstGeom prst="rect">
            <a:avLst/>
          </a:prstGeom>
          <a:noFill/>
          <a:ln>
            <a:noFill/>
          </a:ln>
        </p:spPr>
        <p:txBody>
          <a:bodyPr anchorCtr="0" anchor="t" bIns="91425" lIns="91425" spcFirstLastPara="1" rIns="91425" wrap="square" tIns="91425">
            <a:spAutoFit/>
          </a:bodyPr>
          <a:lstStyle/>
          <a:p>
            <a:pPr indent="-371475" lvl="0" marL="457200" rtl="0" algn="l">
              <a:lnSpc>
                <a:spcPct val="115000"/>
              </a:lnSpc>
              <a:spcBef>
                <a:spcPts val="0"/>
              </a:spcBef>
              <a:spcAft>
                <a:spcPts val="0"/>
              </a:spcAft>
              <a:buSzPts val="2250"/>
              <a:buChar char="-"/>
            </a:pPr>
            <a:r>
              <a:rPr lang="ru-RU" sz="2250">
                <a:highlight>
                  <a:srgbClr val="FFFFFF"/>
                </a:highlight>
              </a:rPr>
              <a:t>придется вынести с чипа</a:t>
            </a:r>
            <a:endParaRPr sz="2250">
              <a:highlight>
                <a:srgbClr val="FFFFFF"/>
              </a:highlight>
            </a:endParaRPr>
          </a:p>
          <a:p>
            <a:pPr indent="-371475" lvl="0" marL="457200" rtl="0" algn="l">
              <a:lnSpc>
                <a:spcPct val="115000"/>
              </a:lnSpc>
              <a:spcBef>
                <a:spcPts val="0"/>
              </a:spcBef>
              <a:spcAft>
                <a:spcPts val="0"/>
              </a:spcAft>
              <a:buSzPts val="2250"/>
              <a:buChar char="-"/>
            </a:pPr>
            <a:r>
              <a:rPr lang="ru-RU" sz="2250">
                <a:highlight>
                  <a:srgbClr val="FFFFFF"/>
                </a:highlight>
              </a:rPr>
              <a:t>борьба за доступ</a:t>
            </a:r>
            <a:endParaRPr/>
          </a:p>
        </p:txBody>
      </p:sp>
      <p:sp>
        <p:nvSpPr>
          <p:cNvPr id="806" name="Google Shape;806;p49"/>
          <p:cNvSpPr txBox="1"/>
          <p:nvPr/>
        </p:nvSpPr>
        <p:spPr>
          <a:xfrm>
            <a:off x="6190650" y="4554713"/>
            <a:ext cx="4386900" cy="929400"/>
          </a:xfrm>
          <a:prstGeom prst="rect">
            <a:avLst/>
          </a:prstGeom>
          <a:noFill/>
          <a:ln>
            <a:noFill/>
          </a:ln>
        </p:spPr>
        <p:txBody>
          <a:bodyPr anchorCtr="0" anchor="t" bIns="91425" lIns="91425" spcFirstLastPara="1" rIns="91425" wrap="square" tIns="91425">
            <a:spAutoFit/>
          </a:bodyPr>
          <a:lstStyle/>
          <a:p>
            <a:pPr indent="-371475" lvl="0" marL="457200" rtl="0" algn="l">
              <a:lnSpc>
                <a:spcPct val="115000"/>
              </a:lnSpc>
              <a:spcBef>
                <a:spcPts val="1200"/>
              </a:spcBef>
              <a:spcAft>
                <a:spcPts val="0"/>
              </a:spcAft>
              <a:buSzPts val="2250"/>
              <a:buChar char="-"/>
            </a:pPr>
            <a:r>
              <a:rPr lang="ru-RU" sz="2250">
                <a:highlight>
                  <a:srgbClr val="FFFFFF"/>
                </a:highlight>
              </a:rPr>
              <a:t>нужна синхронизация - </a:t>
            </a:r>
            <a:r>
              <a:rPr b="1" lang="ru-RU" sz="2250">
                <a:highlight>
                  <a:srgbClr val="FFFFFF"/>
                </a:highlight>
              </a:rPr>
              <a:t>когерентность кэшей</a:t>
            </a:r>
            <a:endParaRPr sz="2250">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50"/>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Многопроцессорный кэш (2/2)</a:t>
            </a:r>
            <a:endParaRPr/>
          </a:p>
        </p:txBody>
      </p:sp>
      <p:sp>
        <p:nvSpPr>
          <p:cNvPr id="812" name="Google Shape;812;p5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813" name="Google Shape;813;p50"/>
          <p:cNvPicPr preferRelativeResize="0"/>
          <p:nvPr/>
        </p:nvPicPr>
        <p:blipFill>
          <a:blip r:embed="rId3">
            <a:alphaModFix/>
          </a:blip>
          <a:stretch>
            <a:fillRect/>
          </a:stretch>
        </p:blipFill>
        <p:spPr>
          <a:xfrm>
            <a:off x="3779775" y="1470094"/>
            <a:ext cx="4514850" cy="2981325"/>
          </a:xfrm>
          <a:prstGeom prst="rect">
            <a:avLst/>
          </a:prstGeom>
          <a:noFill/>
          <a:ln>
            <a:noFill/>
          </a:ln>
        </p:spPr>
      </p:pic>
      <p:sp>
        <p:nvSpPr>
          <p:cNvPr id="814" name="Google Shape;814;p50"/>
          <p:cNvSpPr txBox="1"/>
          <p:nvPr/>
        </p:nvSpPr>
        <p:spPr>
          <a:xfrm>
            <a:off x="2213550" y="4451425"/>
            <a:ext cx="7764900" cy="205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ru-RU" sz="1800">
                <a:highlight>
                  <a:srgbClr val="FFFFFF"/>
                </a:highlight>
              </a:rPr>
              <a:t>M</a:t>
            </a:r>
            <a:r>
              <a:rPr lang="ru-RU" sz="1800">
                <a:highlight>
                  <a:srgbClr val="FFFFFF"/>
                </a:highlight>
              </a:rPr>
              <a:t>odified - процесс-владелец модифицировал линию, но в других кэшах ее нет;</a:t>
            </a:r>
            <a:endParaRPr sz="1800">
              <a:highlight>
                <a:srgbClr val="FFFFFF"/>
              </a:highlight>
            </a:endParaRPr>
          </a:p>
          <a:p>
            <a:pPr indent="-342900" lvl="0" marL="457200" rtl="0" algn="l">
              <a:lnSpc>
                <a:spcPct val="115000"/>
              </a:lnSpc>
              <a:spcBef>
                <a:spcPts val="0"/>
              </a:spcBef>
              <a:spcAft>
                <a:spcPts val="0"/>
              </a:spcAft>
              <a:buSzPts val="1800"/>
              <a:buChar char="-"/>
            </a:pPr>
            <a:r>
              <a:rPr b="1" lang="ru-RU" sz="1800">
                <a:highlight>
                  <a:srgbClr val="FFFFFF"/>
                </a:highlight>
              </a:rPr>
              <a:t>E</a:t>
            </a:r>
            <a:r>
              <a:rPr lang="ru-RU" sz="1800">
                <a:highlight>
                  <a:srgbClr val="FFFFFF"/>
                </a:highlight>
              </a:rPr>
              <a:t>xclusive - линия не модифицирована и в других кэшах ее нет;</a:t>
            </a:r>
            <a:endParaRPr sz="1800">
              <a:highlight>
                <a:srgbClr val="FFFFFF"/>
              </a:highlight>
            </a:endParaRPr>
          </a:p>
          <a:p>
            <a:pPr indent="-342900" lvl="0" marL="457200" rtl="0" algn="l">
              <a:lnSpc>
                <a:spcPct val="115000"/>
              </a:lnSpc>
              <a:spcBef>
                <a:spcPts val="0"/>
              </a:spcBef>
              <a:spcAft>
                <a:spcPts val="0"/>
              </a:spcAft>
              <a:buSzPts val="1800"/>
              <a:buChar char="-"/>
            </a:pPr>
            <a:r>
              <a:rPr b="1" lang="ru-RU" sz="1800">
                <a:highlight>
                  <a:srgbClr val="FFFFFF"/>
                </a:highlight>
              </a:rPr>
              <a:t>S</a:t>
            </a:r>
            <a:r>
              <a:rPr lang="ru-RU" sz="1800">
                <a:highlight>
                  <a:srgbClr val="FFFFFF"/>
                </a:highlight>
              </a:rPr>
              <a:t>hared - линия не модифицирована, но может быть в кэшах других процессов;</a:t>
            </a:r>
            <a:endParaRPr sz="1800">
              <a:highlight>
                <a:srgbClr val="FFFFFF"/>
              </a:highlight>
            </a:endParaRPr>
          </a:p>
          <a:p>
            <a:pPr indent="-342900" lvl="0" marL="457200" rtl="0" algn="l">
              <a:lnSpc>
                <a:spcPct val="115000"/>
              </a:lnSpc>
              <a:spcBef>
                <a:spcPts val="0"/>
              </a:spcBef>
              <a:spcAft>
                <a:spcPts val="0"/>
              </a:spcAft>
              <a:buSzPts val="1800"/>
              <a:buChar char="-"/>
            </a:pPr>
            <a:r>
              <a:rPr b="1" lang="ru-RU" sz="1800">
                <a:highlight>
                  <a:srgbClr val="FFFFFF"/>
                </a:highlight>
              </a:rPr>
              <a:t>I</a:t>
            </a:r>
            <a:r>
              <a:rPr lang="ru-RU" sz="1800">
                <a:highlight>
                  <a:srgbClr val="FFFFFF"/>
                </a:highlight>
              </a:rPr>
              <a:t>nvalid - линия свободна для новых записей</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False sharing</a:t>
            </a:r>
            <a:r>
              <a:rPr lang="ru-RU"/>
              <a:t> (1/2)</a:t>
            </a:r>
            <a:endParaRPr/>
          </a:p>
        </p:txBody>
      </p:sp>
      <p:sp>
        <p:nvSpPr>
          <p:cNvPr id="820" name="Google Shape;820;p5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821" name="Google Shape;821;p51"/>
          <p:cNvSpPr txBox="1"/>
          <p:nvPr/>
        </p:nvSpPr>
        <p:spPr>
          <a:xfrm>
            <a:off x="1698675" y="1270500"/>
            <a:ext cx="3536700" cy="558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struct</a:t>
            </a:r>
            <a:r>
              <a:rPr lang="ru-RU" sz="1350">
                <a:solidFill>
                  <a:srgbClr val="37474F"/>
                </a:solidFill>
                <a:latin typeface="Roboto Mono"/>
                <a:ea typeface="Roboto Mono"/>
                <a:cs typeface="Roboto Mono"/>
                <a:sym typeface="Roboto Mono"/>
              </a:rPr>
              <a:t> </a:t>
            </a:r>
            <a:r>
              <a:rPr lang="ru-RU" sz="1350">
                <a:solidFill>
                  <a:srgbClr val="9C27B0"/>
                </a:solidFill>
                <a:latin typeface="Roboto Mono"/>
                <a:ea typeface="Roboto Mono"/>
                <a:cs typeface="Roboto Mono"/>
                <a:sym typeface="Roboto Mono"/>
              </a:rPr>
              <a:t>my_object</a:t>
            </a: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int32_t a;</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int32_t b;</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int32_t c;</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int32_t d;</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struct</a:t>
            </a:r>
            <a:r>
              <a:rPr lang="ru-RU" sz="1350">
                <a:solidFill>
                  <a:srgbClr val="37474F"/>
                </a:solidFill>
                <a:latin typeface="Roboto Mono"/>
                <a:ea typeface="Roboto Mono"/>
                <a:cs typeface="Roboto Mono"/>
                <a:sym typeface="Roboto Mono"/>
              </a:rPr>
              <a:t> </a:t>
            </a:r>
            <a:r>
              <a:rPr lang="ru-RU" sz="1350">
                <a:solidFill>
                  <a:srgbClr val="9C27B0"/>
                </a:solidFill>
                <a:latin typeface="Roboto Mono"/>
                <a:ea typeface="Roboto Mono"/>
                <a:cs typeface="Roboto Mono"/>
                <a:sym typeface="Roboto Mono"/>
              </a:rPr>
              <a:t>my_object</a:t>
            </a:r>
            <a:r>
              <a:rPr lang="ru-RU" sz="1350">
                <a:solidFill>
                  <a:srgbClr val="37474F"/>
                </a:solidFill>
                <a:latin typeface="Roboto Mono"/>
                <a:ea typeface="Roboto Mono"/>
                <a:cs typeface="Roboto Mono"/>
                <a:sym typeface="Roboto Mono"/>
              </a:rPr>
              <a:t> object;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void</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thread1_func()</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while</a:t>
            </a:r>
            <a:r>
              <a:rPr lang="ru-RU" sz="1350">
                <a:solidFill>
                  <a:srgbClr val="37474F"/>
                </a:solidFill>
                <a:latin typeface="Roboto Mono"/>
                <a:ea typeface="Roboto Mono"/>
                <a:cs typeface="Roboto Mono"/>
                <a:sym typeface="Roboto Mono"/>
              </a:rPr>
              <a:t> (true)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do_something(object.a);</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do_something(object.b);</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void</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thread2_func()</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while</a:t>
            </a:r>
            <a:r>
              <a:rPr lang="ru-RU" sz="1350">
                <a:solidFill>
                  <a:srgbClr val="37474F"/>
                </a:solidFill>
                <a:latin typeface="Roboto Mono"/>
                <a:ea typeface="Roboto Mono"/>
                <a:cs typeface="Roboto Mono"/>
                <a:sym typeface="Roboto Mono"/>
              </a:rPr>
              <a:t> (true)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write_into(&amp;object.c);</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write_info(&amp;object.d);</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350">
                <a:solidFill>
                  <a:srgbClr val="37474F"/>
                </a:solidFill>
                <a:latin typeface="Roboto Mono"/>
                <a:ea typeface="Roboto Mono"/>
                <a:cs typeface="Roboto Mono"/>
                <a:sym typeface="Roboto Mono"/>
              </a:rPr>
              <a:t>}</a:t>
            </a:r>
            <a:endParaRPr sz="1100"/>
          </a:p>
        </p:txBody>
      </p:sp>
      <p:sp>
        <p:nvSpPr>
          <p:cNvPr id="822" name="Google Shape;822;p51"/>
          <p:cNvSpPr/>
          <p:nvPr/>
        </p:nvSpPr>
        <p:spPr>
          <a:xfrm>
            <a:off x="3587450" y="1914150"/>
            <a:ext cx="1293000" cy="2028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a:solidFill>
                  <a:srgbClr val="980000"/>
                </a:solidFill>
              </a:rPr>
              <a:t>pseudocode</a:t>
            </a:r>
            <a:endParaRPr>
              <a:solidFill>
                <a:srgbClr val="980000"/>
              </a:solidFill>
            </a:endParaRPr>
          </a:p>
        </p:txBody>
      </p:sp>
      <p:sp>
        <p:nvSpPr>
          <p:cNvPr id="823" name="Google Shape;823;p51"/>
          <p:cNvSpPr/>
          <p:nvPr/>
        </p:nvSpPr>
        <p:spPr>
          <a:xfrm>
            <a:off x="5235500" y="2178950"/>
            <a:ext cx="27432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a, b</a:t>
            </a:r>
            <a:endParaRPr sz="2200"/>
          </a:p>
        </p:txBody>
      </p:sp>
      <p:sp>
        <p:nvSpPr>
          <p:cNvPr id="824" name="Google Shape;824;p51"/>
          <p:cNvSpPr/>
          <p:nvPr/>
        </p:nvSpPr>
        <p:spPr>
          <a:xfrm>
            <a:off x="7978625" y="2178950"/>
            <a:ext cx="17514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c, d</a:t>
            </a:r>
            <a:endParaRPr sz="2200"/>
          </a:p>
        </p:txBody>
      </p:sp>
      <p:sp>
        <p:nvSpPr>
          <p:cNvPr id="825" name="Google Shape;825;p51"/>
          <p:cNvSpPr txBox="1"/>
          <p:nvPr/>
        </p:nvSpPr>
        <p:spPr>
          <a:xfrm>
            <a:off x="6587525" y="1479625"/>
            <a:ext cx="43353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u="sng">
                <a:highlight>
                  <a:srgbClr val="FFFFFF"/>
                </a:highlight>
              </a:rPr>
              <a:t>Кэш-линия</a:t>
            </a:r>
            <a:endParaRPr/>
          </a:p>
        </p:txBody>
      </p:sp>
      <p:cxnSp>
        <p:nvCxnSpPr>
          <p:cNvPr id="826" name="Google Shape;826;p51"/>
          <p:cNvCxnSpPr/>
          <p:nvPr/>
        </p:nvCxnSpPr>
        <p:spPr>
          <a:xfrm flipH="1">
            <a:off x="5235375" y="2773550"/>
            <a:ext cx="2743200" cy="6300"/>
          </a:xfrm>
          <a:prstGeom prst="straightConnector1">
            <a:avLst/>
          </a:prstGeom>
          <a:noFill/>
          <a:ln cap="flat" cmpd="sng" w="28575">
            <a:solidFill>
              <a:srgbClr val="000000"/>
            </a:solidFill>
            <a:prstDash val="dot"/>
            <a:round/>
            <a:headEnd len="med" w="med" type="stealth"/>
            <a:tailEnd len="med" w="med" type="stealth"/>
          </a:ln>
        </p:spPr>
      </p:cxnSp>
      <p:sp>
        <p:nvSpPr>
          <p:cNvPr id="827" name="Google Shape;827;p51"/>
          <p:cNvSpPr txBox="1"/>
          <p:nvPr/>
        </p:nvSpPr>
        <p:spPr>
          <a:xfrm>
            <a:off x="5402825" y="2769175"/>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8</a:t>
            </a:r>
            <a:r>
              <a:rPr lang="ru-RU" sz="1700"/>
              <a:t> байт</a:t>
            </a:r>
            <a:endParaRPr sz="1700"/>
          </a:p>
        </p:txBody>
      </p:sp>
      <p:cxnSp>
        <p:nvCxnSpPr>
          <p:cNvPr id="828" name="Google Shape;828;p51"/>
          <p:cNvCxnSpPr/>
          <p:nvPr/>
        </p:nvCxnSpPr>
        <p:spPr>
          <a:xfrm rot="10800000">
            <a:off x="7978700" y="2780225"/>
            <a:ext cx="1761900" cy="6000"/>
          </a:xfrm>
          <a:prstGeom prst="straightConnector1">
            <a:avLst/>
          </a:prstGeom>
          <a:noFill/>
          <a:ln cap="flat" cmpd="sng" w="28575">
            <a:solidFill>
              <a:srgbClr val="000000"/>
            </a:solidFill>
            <a:prstDash val="dot"/>
            <a:round/>
            <a:headEnd len="med" w="med" type="stealth"/>
            <a:tailEnd len="med" w="med" type="stealth"/>
          </a:ln>
        </p:spPr>
      </p:cxnSp>
      <p:sp>
        <p:nvSpPr>
          <p:cNvPr id="829" name="Google Shape;829;p51"/>
          <p:cNvSpPr txBox="1"/>
          <p:nvPr/>
        </p:nvSpPr>
        <p:spPr>
          <a:xfrm>
            <a:off x="7693400" y="2727675"/>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8</a:t>
            </a:r>
            <a:r>
              <a:rPr lang="ru-RU" sz="1700"/>
              <a:t> байт</a:t>
            </a:r>
            <a:endParaRPr sz="1700"/>
          </a:p>
        </p:txBody>
      </p:sp>
      <p:sp>
        <p:nvSpPr>
          <p:cNvPr id="830" name="Google Shape;830;p51"/>
          <p:cNvSpPr/>
          <p:nvPr/>
        </p:nvSpPr>
        <p:spPr>
          <a:xfrm>
            <a:off x="9730025" y="2178950"/>
            <a:ext cx="17514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offset</a:t>
            </a:r>
            <a:endParaRPr sz="2200"/>
          </a:p>
        </p:txBody>
      </p:sp>
      <p:cxnSp>
        <p:nvCxnSpPr>
          <p:cNvPr id="831" name="Google Shape;831;p51"/>
          <p:cNvCxnSpPr/>
          <p:nvPr/>
        </p:nvCxnSpPr>
        <p:spPr>
          <a:xfrm rot="10800000">
            <a:off x="9766025" y="2786300"/>
            <a:ext cx="1715400" cy="17100"/>
          </a:xfrm>
          <a:prstGeom prst="straightConnector1">
            <a:avLst/>
          </a:prstGeom>
          <a:noFill/>
          <a:ln cap="flat" cmpd="sng" w="28575">
            <a:solidFill>
              <a:srgbClr val="000000"/>
            </a:solidFill>
            <a:prstDash val="dot"/>
            <a:round/>
            <a:headEnd len="med" w="med" type="stealth"/>
            <a:tailEnd len="med" w="med" type="stealth"/>
          </a:ln>
        </p:spPr>
      </p:cxnSp>
      <p:sp>
        <p:nvSpPr>
          <p:cNvPr id="832" name="Google Shape;832;p51"/>
          <p:cNvSpPr txBox="1"/>
          <p:nvPr/>
        </p:nvSpPr>
        <p:spPr>
          <a:xfrm>
            <a:off x="9457475" y="2753713"/>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48</a:t>
            </a:r>
            <a:r>
              <a:rPr lang="ru-RU" sz="1700"/>
              <a:t> байт</a:t>
            </a:r>
            <a:endParaRPr sz="1700"/>
          </a:p>
        </p:txBody>
      </p:sp>
      <p:pic>
        <p:nvPicPr>
          <p:cNvPr id="833" name="Google Shape;833;p51"/>
          <p:cNvPicPr preferRelativeResize="0"/>
          <p:nvPr/>
        </p:nvPicPr>
        <p:blipFill rotWithShape="1">
          <a:blip r:embed="rId3">
            <a:alphaModFix/>
          </a:blip>
          <a:srcRect b="0" l="0" r="0" t="0"/>
          <a:stretch/>
        </p:blipFill>
        <p:spPr>
          <a:xfrm>
            <a:off x="6066809" y="4055425"/>
            <a:ext cx="1004550" cy="1004550"/>
          </a:xfrm>
          <a:prstGeom prst="rect">
            <a:avLst/>
          </a:prstGeom>
          <a:noFill/>
          <a:ln>
            <a:noFill/>
          </a:ln>
        </p:spPr>
      </p:pic>
      <p:pic>
        <p:nvPicPr>
          <p:cNvPr id="834" name="Google Shape;834;p51"/>
          <p:cNvPicPr preferRelativeResize="0"/>
          <p:nvPr/>
        </p:nvPicPr>
        <p:blipFill rotWithShape="1">
          <a:blip r:embed="rId3">
            <a:alphaModFix/>
          </a:blip>
          <a:srcRect b="0" l="0" r="0" t="0"/>
          <a:stretch/>
        </p:blipFill>
        <p:spPr>
          <a:xfrm>
            <a:off x="8357384" y="4055425"/>
            <a:ext cx="1004550" cy="1004550"/>
          </a:xfrm>
          <a:prstGeom prst="rect">
            <a:avLst/>
          </a:prstGeom>
          <a:noFill/>
          <a:ln>
            <a:noFill/>
          </a:ln>
        </p:spPr>
      </p:pic>
      <p:sp>
        <p:nvSpPr>
          <p:cNvPr id="835" name="Google Shape;835;p51"/>
          <p:cNvSpPr txBox="1"/>
          <p:nvPr/>
        </p:nvSpPr>
        <p:spPr>
          <a:xfrm>
            <a:off x="5440850" y="5159350"/>
            <a:ext cx="233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Читающий поток</a:t>
            </a:r>
            <a:endParaRPr sz="2000"/>
          </a:p>
        </p:txBody>
      </p:sp>
      <p:sp>
        <p:nvSpPr>
          <p:cNvPr id="836" name="Google Shape;836;p51"/>
          <p:cNvSpPr txBox="1"/>
          <p:nvPr/>
        </p:nvSpPr>
        <p:spPr>
          <a:xfrm>
            <a:off x="7760075" y="5159350"/>
            <a:ext cx="24573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000">
                <a:highlight>
                  <a:srgbClr val="FFFFFF"/>
                </a:highlight>
              </a:rPr>
              <a:t>Пишущий поток, инвалидирует кэш</a:t>
            </a:r>
            <a:endParaRPr sz="2000">
              <a:highlight>
                <a:srgbClr val="FFFFFF"/>
              </a:highlight>
            </a:endParaRPr>
          </a:p>
        </p:txBody>
      </p:sp>
      <p:cxnSp>
        <p:nvCxnSpPr>
          <p:cNvPr id="837" name="Google Shape;837;p51"/>
          <p:cNvCxnSpPr>
            <a:stCxn id="833" idx="0"/>
            <a:endCxn id="827" idx="2"/>
          </p:cNvCxnSpPr>
          <p:nvPr/>
        </p:nvCxnSpPr>
        <p:spPr>
          <a:xfrm rot="10800000">
            <a:off x="6569084" y="3215425"/>
            <a:ext cx="0" cy="840000"/>
          </a:xfrm>
          <a:prstGeom prst="straightConnector1">
            <a:avLst/>
          </a:prstGeom>
          <a:noFill/>
          <a:ln cap="flat" cmpd="sng" w="38100">
            <a:solidFill>
              <a:srgbClr val="000000"/>
            </a:solidFill>
            <a:prstDash val="solid"/>
            <a:round/>
            <a:headEnd len="med" w="med" type="stealth"/>
            <a:tailEnd len="med" w="med" type="stealth"/>
          </a:ln>
        </p:spPr>
      </p:cxnSp>
      <p:cxnSp>
        <p:nvCxnSpPr>
          <p:cNvPr id="838" name="Google Shape;838;p51"/>
          <p:cNvCxnSpPr>
            <a:stCxn id="834" idx="0"/>
            <a:endCxn id="829" idx="2"/>
          </p:cNvCxnSpPr>
          <p:nvPr/>
        </p:nvCxnSpPr>
        <p:spPr>
          <a:xfrm rot="10800000">
            <a:off x="8859659" y="3174025"/>
            <a:ext cx="0" cy="881400"/>
          </a:xfrm>
          <a:prstGeom prst="straightConnector1">
            <a:avLst/>
          </a:prstGeom>
          <a:noFill/>
          <a:ln cap="flat" cmpd="sng" w="38100">
            <a:solidFill>
              <a:srgbClr val="000000"/>
            </a:solidFill>
            <a:prstDash val="solid"/>
            <a:round/>
            <a:headEnd len="med" w="med" type="stealth"/>
            <a:tailEnd len="med" w="med" type="stealth"/>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False sharing</a:t>
            </a:r>
            <a:r>
              <a:rPr lang="ru-RU"/>
              <a:t> (2/2)</a:t>
            </a:r>
            <a:endParaRPr/>
          </a:p>
        </p:txBody>
      </p:sp>
      <p:sp>
        <p:nvSpPr>
          <p:cNvPr id="844" name="Google Shape;844;p5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845" name="Google Shape;845;p52"/>
          <p:cNvSpPr/>
          <p:nvPr/>
        </p:nvSpPr>
        <p:spPr>
          <a:xfrm>
            <a:off x="1402088" y="2204325"/>
            <a:ext cx="20535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a, b</a:t>
            </a:r>
            <a:endParaRPr sz="2200"/>
          </a:p>
        </p:txBody>
      </p:sp>
      <p:sp>
        <p:nvSpPr>
          <p:cNvPr id="846" name="Google Shape;846;p52"/>
          <p:cNvSpPr/>
          <p:nvPr/>
        </p:nvSpPr>
        <p:spPr>
          <a:xfrm>
            <a:off x="3455588" y="2204325"/>
            <a:ext cx="24411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padding</a:t>
            </a:r>
            <a:endParaRPr sz="2200"/>
          </a:p>
        </p:txBody>
      </p:sp>
      <p:sp>
        <p:nvSpPr>
          <p:cNvPr id="847" name="Google Shape;847;p52"/>
          <p:cNvSpPr txBox="1"/>
          <p:nvPr/>
        </p:nvSpPr>
        <p:spPr>
          <a:xfrm>
            <a:off x="3859988" y="1505000"/>
            <a:ext cx="4335300" cy="577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550">
                <a:highlight>
                  <a:srgbClr val="FFFFFF"/>
                </a:highlight>
              </a:rPr>
              <a:t>Кэш-линии</a:t>
            </a:r>
            <a:endParaRPr sz="1700"/>
          </a:p>
        </p:txBody>
      </p:sp>
      <p:cxnSp>
        <p:nvCxnSpPr>
          <p:cNvPr id="848" name="Google Shape;848;p52"/>
          <p:cNvCxnSpPr/>
          <p:nvPr/>
        </p:nvCxnSpPr>
        <p:spPr>
          <a:xfrm flipH="1">
            <a:off x="1402100" y="2776150"/>
            <a:ext cx="2058600" cy="29100"/>
          </a:xfrm>
          <a:prstGeom prst="straightConnector1">
            <a:avLst/>
          </a:prstGeom>
          <a:noFill/>
          <a:ln cap="flat" cmpd="sng" w="28575">
            <a:solidFill>
              <a:srgbClr val="000000"/>
            </a:solidFill>
            <a:prstDash val="dot"/>
            <a:round/>
            <a:headEnd len="med" w="med" type="stealth"/>
            <a:tailEnd len="med" w="med" type="stealth"/>
          </a:ln>
        </p:spPr>
      </p:cxnSp>
      <p:sp>
        <p:nvSpPr>
          <p:cNvPr id="849" name="Google Shape;849;p52"/>
          <p:cNvSpPr txBox="1"/>
          <p:nvPr/>
        </p:nvSpPr>
        <p:spPr>
          <a:xfrm>
            <a:off x="1569413" y="2794550"/>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8 байт</a:t>
            </a:r>
            <a:endParaRPr sz="1700"/>
          </a:p>
        </p:txBody>
      </p:sp>
      <p:cxnSp>
        <p:nvCxnSpPr>
          <p:cNvPr id="850" name="Google Shape;850;p52"/>
          <p:cNvCxnSpPr/>
          <p:nvPr/>
        </p:nvCxnSpPr>
        <p:spPr>
          <a:xfrm rot="10800000">
            <a:off x="3460825" y="2787625"/>
            <a:ext cx="2408400" cy="1200"/>
          </a:xfrm>
          <a:prstGeom prst="straightConnector1">
            <a:avLst/>
          </a:prstGeom>
          <a:noFill/>
          <a:ln cap="flat" cmpd="sng" w="28575">
            <a:solidFill>
              <a:srgbClr val="000000"/>
            </a:solidFill>
            <a:prstDash val="dot"/>
            <a:round/>
            <a:headEnd len="med" w="med" type="stealth"/>
            <a:tailEnd len="med" w="med" type="stealth"/>
          </a:ln>
        </p:spPr>
      </p:cxnSp>
      <p:sp>
        <p:nvSpPr>
          <p:cNvPr id="851" name="Google Shape;851;p52"/>
          <p:cNvSpPr txBox="1"/>
          <p:nvPr/>
        </p:nvSpPr>
        <p:spPr>
          <a:xfrm>
            <a:off x="3498763" y="2779100"/>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56</a:t>
            </a:r>
            <a:r>
              <a:rPr lang="ru-RU" sz="1700"/>
              <a:t> байт</a:t>
            </a:r>
            <a:endParaRPr sz="1700"/>
          </a:p>
        </p:txBody>
      </p:sp>
      <p:cxnSp>
        <p:nvCxnSpPr>
          <p:cNvPr id="852" name="Google Shape;852;p52"/>
          <p:cNvCxnSpPr/>
          <p:nvPr/>
        </p:nvCxnSpPr>
        <p:spPr>
          <a:xfrm flipH="1">
            <a:off x="6295375" y="2826875"/>
            <a:ext cx="2033100" cy="11100"/>
          </a:xfrm>
          <a:prstGeom prst="straightConnector1">
            <a:avLst/>
          </a:prstGeom>
          <a:noFill/>
          <a:ln cap="flat" cmpd="sng" w="28575">
            <a:solidFill>
              <a:srgbClr val="000000"/>
            </a:solidFill>
            <a:prstDash val="dot"/>
            <a:round/>
            <a:headEnd len="med" w="med" type="stealth"/>
            <a:tailEnd len="med" w="med" type="stealth"/>
          </a:ln>
        </p:spPr>
      </p:cxnSp>
      <p:sp>
        <p:nvSpPr>
          <p:cNvPr id="853" name="Google Shape;853;p52"/>
          <p:cNvSpPr txBox="1"/>
          <p:nvPr/>
        </p:nvSpPr>
        <p:spPr>
          <a:xfrm>
            <a:off x="6295375" y="2794548"/>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8 байт</a:t>
            </a:r>
            <a:endParaRPr sz="1700"/>
          </a:p>
        </p:txBody>
      </p:sp>
      <p:pic>
        <p:nvPicPr>
          <p:cNvPr id="854" name="Google Shape;854;p52"/>
          <p:cNvPicPr preferRelativeResize="0"/>
          <p:nvPr/>
        </p:nvPicPr>
        <p:blipFill rotWithShape="1">
          <a:blip r:embed="rId3">
            <a:alphaModFix/>
          </a:blip>
          <a:srcRect b="0" l="0" r="0" t="0"/>
          <a:stretch/>
        </p:blipFill>
        <p:spPr>
          <a:xfrm>
            <a:off x="2233396" y="4130488"/>
            <a:ext cx="1004550" cy="1004550"/>
          </a:xfrm>
          <a:prstGeom prst="rect">
            <a:avLst/>
          </a:prstGeom>
          <a:noFill/>
          <a:ln>
            <a:noFill/>
          </a:ln>
        </p:spPr>
      </p:pic>
      <p:pic>
        <p:nvPicPr>
          <p:cNvPr id="855" name="Google Shape;855;p52"/>
          <p:cNvPicPr preferRelativeResize="0"/>
          <p:nvPr/>
        </p:nvPicPr>
        <p:blipFill rotWithShape="1">
          <a:blip r:embed="rId3">
            <a:alphaModFix/>
          </a:blip>
          <a:srcRect b="0" l="0" r="0" t="0"/>
          <a:stretch/>
        </p:blipFill>
        <p:spPr>
          <a:xfrm>
            <a:off x="6936521" y="4130500"/>
            <a:ext cx="1004550" cy="1004550"/>
          </a:xfrm>
          <a:prstGeom prst="rect">
            <a:avLst/>
          </a:prstGeom>
          <a:noFill/>
          <a:ln>
            <a:noFill/>
          </a:ln>
        </p:spPr>
      </p:pic>
      <p:sp>
        <p:nvSpPr>
          <p:cNvPr id="856" name="Google Shape;856;p52"/>
          <p:cNvSpPr txBox="1"/>
          <p:nvPr/>
        </p:nvSpPr>
        <p:spPr>
          <a:xfrm>
            <a:off x="1607438" y="5184725"/>
            <a:ext cx="233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Читающий поток</a:t>
            </a:r>
            <a:endParaRPr sz="2000"/>
          </a:p>
        </p:txBody>
      </p:sp>
      <p:sp>
        <p:nvSpPr>
          <p:cNvPr id="857" name="Google Shape;857;p52"/>
          <p:cNvSpPr txBox="1"/>
          <p:nvPr/>
        </p:nvSpPr>
        <p:spPr>
          <a:xfrm>
            <a:off x="6295513" y="5184725"/>
            <a:ext cx="24573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000">
                <a:highlight>
                  <a:srgbClr val="FFFFFF"/>
                </a:highlight>
              </a:rPr>
              <a:t>Пишущий поток, инвалидирует кэш</a:t>
            </a:r>
            <a:endParaRPr sz="2000">
              <a:highlight>
                <a:srgbClr val="FFFFFF"/>
              </a:highlight>
            </a:endParaRPr>
          </a:p>
        </p:txBody>
      </p:sp>
      <p:cxnSp>
        <p:nvCxnSpPr>
          <p:cNvPr id="858" name="Google Shape;858;p52"/>
          <p:cNvCxnSpPr>
            <a:stCxn id="854" idx="0"/>
            <a:endCxn id="849" idx="2"/>
          </p:cNvCxnSpPr>
          <p:nvPr/>
        </p:nvCxnSpPr>
        <p:spPr>
          <a:xfrm rot="10800000">
            <a:off x="2735671" y="3240988"/>
            <a:ext cx="0" cy="889500"/>
          </a:xfrm>
          <a:prstGeom prst="straightConnector1">
            <a:avLst/>
          </a:prstGeom>
          <a:noFill/>
          <a:ln cap="flat" cmpd="sng" w="38100">
            <a:solidFill>
              <a:srgbClr val="000000"/>
            </a:solidFill>
            <a:prstDash val="solid"/>
            <a:round/>
            <a:headEnd len="med" w="med" type="stealth"/>
            <a:tailEnd len="med" w="med" type="stealth"/>
          </a:ln>
        </p:spPr>
      </p:cxnSp>
      <p:sp>
        <p:nvSpPr>
          <p:cNvPr id="859" name="Google Shape;859;p52"/>
          <p:cNvSpPr/>
          <p:nvPr/>
        </p:nvSpPr>
        <p:spPr>
          <a:xfrm>
            <a:off x="6295513" y="2204325"/>
            <a:ext cx="20025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c, d</a:t>
            </a:r>
            <a:endParaRPr sz="2200"/>
          </a:p>
        </p:txBody>
      </p:sp>
      <p:sp>
        <p:nvSpPr>
          <p:cNvPr id="860" name="Google Shape;860;p52"/>
          <p:cNvSpPr/>
          <p:nvPr/>
        </p:nvSpPr>
        <p:spPr>
          <a:xfrm>
            <a:off x="8328463" y="2204325"/>
            <a:ext cx="24573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p:txBody>
      </p:sp>
      <p:sp>
        <p:nvSpPr>
          <p:cNvPr id="861" name="Google Shape;861;p52"/>
          <p:cNvSpPr txBox="1"/>
          <p:nvPr/>
        </p:nvSpPr>
        <p:spPr>
          <a:xfrm>
            <a:off x="8493238" y="2779100"/>
            <a:ext cx="233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700"/>
              <a:t>56 байт</a:t>
            </a:r>
            <a:endParaRPr sz="1700"/>
          </a:p>
        </p:txBody>
      </p:sp>
      <p:cxnSp>
        <p:nvCxnSpPr>
          <p:cNvPr id="862" name="Google Shape;862;p52"/>
          <p:cNvCxnSpPr/>
          <p:nvPr/>
        </p:nvCxnSpPr>
        <p:spPr>
          <a:xfrm flipH="1">
            <a:off x="8328250" y="2826875"/>
            <a:ext cx="2497500" cy="11100"/>
          </a:xfrm>
          <a:prstGeom prst="straightConnector1">
            <a:avLst/>
          </a:prstGeom>
          <a:noFill/>
          <a:ln cap="flat" cmpd="sng" w="28575">
            <a:solidFill>
              <a:srgbClr val="000000"/>
            </a:solidFill>
            <a:prstDash val="dot"/>
            <a:round/>
            <a:headEnd len="med" w="med" type="stealth"/>
            <a:tailEnd len="med" w="med" type="stealth"/>
          </a:ln>
        </p:spPr>
      </p:cxnSp>
      <p:cxnSp>
        <p:nvCxnSpPr>
          <p:cNvPr id="863" name="Google Shape;863;p52"/>
          <p:cNvCxnSpPr/>
          <p:nvPr/>
        </p:nvCxnSpPr>
        <p:spPr>
          <a:xfrm rot="10800000">
            <a:off x="7461621" y="3264750"/>
            <a:ext cx="0" cy="889500"/>
          </a:xfrm>
          <a:prstGeom prst="straightConnector1">
            <a:avLst/>
          </a:prstGeom>
          <a:noFill/>
          <a:ln cap="flat" cmpd="sng" w="38100">
            <a:solidFill>
              <a:srgbClr val="000000"/>
            </a:solidFill>
            <a:prstDash val="solid"/>
            <a:round/>
            <a:headEnd len="med" w="med" type="stealth"/>
            <a:tailEnd len="med" w="med" type="stealth"/>
          </a:ln>
        </p:spPr>
      </p:cxnSp>
      <p:sp>
        <p:nvSpPr>
          <p:cNvPr id="864" name="Google Shape;864;p52"/>
          <p:cNvSpPr txBox="1"/>
          <p:nvPr/>
        </p:nvSpPr>
        <p:spPr>
          <a:xfrm>
            <a:off x="9124200" y="3893075"/>
            <a:ext cx="3067800" cy="19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my_object</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a;</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b;</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padding[</a:t>
            </a:r>
            <a:r>
              <a:rPr lang="ru-RU" sz="1650">
                <a:solidFill>
                  <a:srgbClr val="C53929"/>
                </a:solidFill>
                <a:latin typeface="Roboto Mono"/>
                <a:ea typeface="Roboto Mono"/>
                <a:cs typeface="Roboto Mono"/>
                <a:sym typeface="Roboto Mono"/>
              </a:rPr>
              <a:t>56</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c;</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int32_t d;</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5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Meltdown </a:t>
            </a:r>
            <a:r>
              <a:rPr lang="ru-RU"/>
              <a:t>(1/3)</a:t>
            </a:r>
            <a:endParaRPr/>
          </a:p>
        </p:txBody>
      </p:sp>
      <p:sp>
        <p:nvSpPr>
          <p:cNvPr id="870" name="Google Shape;870;p5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871" name="Google Shape;871;p53"/>
          <p:cNvPicPr preferRelativeResize="0"/>
          <p:nvPr/>
        </p:nvPicPr>
        <p:blipFill>
          <a:blip r:embed="rId3">
            <a:alphaModFix/>
          </a:blip>
          <a:stretch>
            <a:fillRect/>
          </a:stretch>
        </p:blipFill>
        <p:spPr>
          <a:xfrm>
            <a:off x="10429984" y="1316526"/>
            <a:ext cx="980325" cy="1602025"/>
          </a:xfrm>
          <a:prstGeom prst="rect">
            <a:avLst/>
          </a:prstGeom>
          <a:noFill/>
          <a:ln>
            <a:noFill/>
          </a:ln>
        </p:spPr>
      </p:pic>
      <p:pic>
        <p:nvPicPr>
          <p:cNvPr id="872" name="Google Shape;872;p53"/>
          <p:cNvPicPr preferRelativeResize="0"/>
          <p:nvPr/>
        </p:nvPicPr>
        <p:blipFill>
          <a:blip r:embed="rId4">
            <a:alphaModFix/>
          </a:blip>
          <a:stretch>
            <a:fillRect/>
          </a:stretch>
        </p:blipFill>
        <p:spPr>
          <a:xfrm>
            <a:off x="2611649" y="4049563"/>
            <a:ext cx="861725" cy="771700"/>
          </a:xfrm>
          <a:prstGeom prst="rect">
            <a:avLst/>
          </a:prstGeom>
          <a:noFill/>
          <a:ln>
            <a:noFill/>
          </a:ln>
        </p:spPr>
      </p:pic>
      <p:cxnSp>
        <p:nvCxnSpPr>
          <p:cNvPr id="873" name="Google Shape;873;p53"/>
          <p:cNvCxnSpPr/>
          <p:nvPr/>
        </p:nvCxnSpPr>
        <p:spPr>
          <a:xfrm>
            <a:off x="1217075" y="3374913"/>
            <a:ext cx="2256300" cy="12600"/>
          </a:xfrm>
          <a:prstGeom prst="straightConnector1">
            <a:avLst/>
          </a:prstGeom>
          <a:noFill/>
          <a:ln cap="flat" cmpd="sng" w="28575">
            <a:solidFill>
              <a:srgbClr val="000000"/>
            </a:solidFill>
            <a:prstDash val="solid"/>
            <a:round/>
            <a:headEnd len="med" w="med" type="none"/>
            <a:tailEnd len="med" w="med" type="stealth"/>
          </a:ln>
        </p:spPr>
      </p:cxnSp>
      <p:sp>
        <p:nvSpPr>
          <p:cNvPr id="874" name="Google Shape;874;p53"/>
          <p:cNvSpPr txBox="1"/>
          <p:nvPr/>
        </p:nvSpPr>
        <p:spPr>
          <a:xfrm>
            <a:off x="2319963" y="3587863"/>
            <a:ext cx="1445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800"/>
              <a:t>Сейчас тут</a:t>
            </a:r>
            <a:endParaRPr sz="1800"/>
          </a:p>
        </p:txBody>
      </p:sp>
      <p:cxnSp>
        <p:nvCxnSpPr>
          <p:cNvPr id="875" name="Google Shape;875;p53"/>
          <p:cNvCxnSpPr/>
          <p:nvPr/>
        </p:nvCxnSpPr>
        <p:spPr>
          <a:xfrm flipH="1" rot="10800000">
            <a:off x="3460700" y="3374988"/>
            <a:ext cx="1584600" cy="12600"/>
          </a:xfrm>
          <a:prstGeom prst="straightConnector1">
            <a:avLst/>
          </a:prstGeom>
          <a:noFill/>
          <a:ln cap="flat" cmpd="sng" w="28575">
            <a:solidFill>
              <a:srgbClr val="434343"/>
            </a:solidFill>
            <a:prstDash val="dot"/>
            <a:round/>
            <a:headEnd len="med" w="med" type="none"/>
            <a:tailEnd len="med" w="med" type="stealth"/>
          </a:ln>
        </p:spPr>
      </p:cxnSp>
      <p:cxnSp>
        <p:nvCxnSpPr>
          <p:cNvPr id="876" name="Google Shape;876;p53"/>
          <p:cNvCxnSpPr/>
          <p:nvPr/>
        </p:nvCxnSpPr>
        <p:spPr>
          <a:xfrm flipH="1" rot="10800000">
            <a:off x="4153700" y="2462088"/>
            <a:ext cx="1330800" cy="925500"/>
          </a:xfrm>
          <a:prstGeom prst="straightConnector1">
            <a:avLst/>
          </a:prstGeom>
          <a:noFill/>
          <a:ln cap="flat" cmpd="sng" w="28575">
            <a:solidFill>
              <a:srgbClr val="434343"/>
            </a:solidFill>
            <a:prstDash val="dot"/>
            <a:round/>
            <a:headEnd len="med" w="med" type="none"/>
            <a:tailEnd len="med" w="med" type="stealth"/>
          </a:ln>
        </p:spPr>
      </p:cxnSp>
      <p:cxnSp>
        <p:nvCxnSpPr>
          <p:cNvPr id="877" name="Google Shape;877;p53"/>
          <p:cNvCxnSpPr/>
          <p:nvPr/>
        </p:nvCxnSpPr>
        <p:spPr>
          <a:xfrm flipH="1" rot="10800000">
            <a:off x="4804675" y="2918538"/>
            <a:ext cx="1584600" cy="12600"/>
          </a:xfrm>
          <a:prstGeom prst="straightConnector1">
            <a:avLst/>
          </a:prstGeom>
          <a:noFill/>
          <a:ln cap="flat" cmpd="sng" w="28575">
            <a:solidFill>
              <a:srgbClr val="434343"/>
            </a:solidFill>
            <a:prstDash val="dot"/>
            <a:round/>
            <a:headEnd len="med" w="med" type="none"/>
            <a:tailEnd len="med" w="med" type="stealth"/>
          </a:ln>
        </p:spPr>
      </p:cxnSp>
      <p:cxnSp>
        <p:nvCxnSpPr>
          <p:cNvPr id="878" name="Google Shape;878;p53"/>
          <p:cNvCxnSpPr/>
          <p:nvPr/>
        </p:nvCxnSpPr>
        <p:spPr>
          <a:xfrm>
            <a:off x="4470900" y="3374988"/>
            <a:ext cx="878700" cy="735300"/>
          </a:xfrm>
          <a:prstGeom prst="straightConnector1">
            <a:avLst/>
          </a:prstGeom>
          <a:noFill/>
          <a:ln cap="flat" cmpd="sng" w="28575">
            <a:solidFill>
              <a:srgbClr val="434343"/>
            </a:solidFill>
            <a:prstDash val="dot"/>
            <a:round/>
            <a:headEnd len="med" w="med" type="none"/>
            <a:tailEnd len="med" w="med" type="stealth"/>
          </a:ln>
        </p:spPr>
      </p:cxnSp>
      <p:cxnSp>
        <p:nvCxnSpPr>
          <p:cNvPr id="879" name="Google Shape;879;p53"/>
          <p:cNvCxnSpPr/>
          <p:nvPr/>
        </p:nvCxnSpPr>
        <p:spPr>
          <a:xfrm flipH="1" rot="10800000">
            <a:off x="4952025" y="3736338"/>
            <a:ext cx="1584600" cy="12600"/>
          </a:xfrm>
          <a:prstGeom prst="straightConnector1">
            <a:avLst/>
          </a:prstGeom>
          <a:noFill/>
          <a:ln cap="flat" cmpd="sng" w="28575">
            <a:solidFill>
              <a:srgbClr val="434343"/>
            </a:solidFill>
            <a:prstDash val="dot"/>
            <a:round/>
            <a:headEnd len="med" w="med" type="none"/>
            <a:tailEnd len="med" w="med" type="stealth"/>
          </a:ln>
        </p:spPr>
      </p:cxnSp>
      <p:sp>
        <p:nvSpPr>
          <p:cNvPr id="880" name="Google Shape;880;p53"/>
          <p:cNvSpPr txBox="1"/>
          <p:nvPr/>
        </p:nvSpPr>
        <p:spPr>
          <a:xfrm>
            <a:off x="5045300" y="2036738"/>
            <a:ext cx="35115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solidFill>
                  <a:srgbClr val="307F1F"/>
                </a:solidFill>
                <a:highlight>
                  <a:srgbClr val="FFFFFF"/>
                </a:highlight>
              </a:rPr>
              <a:t>Выполнение наперед, предсказание условий</a:t>
            </a:r>
            <a:endParaRPr/>
          </a:p>
        </p:txBody>
      </p:sp>
      <p:sp>
        <p:nvSpPr>
          <p:cNvPr id="881" name="Google Shape;881;p53"/>
          <p:cNvSpPr txBox="1"/>
          <p:nvPr/>
        </p:nvSpPr>
        <p:spPr>
          <a:xfrm>
            <a:off x="5484500" y="3897563"/>
            <a:ext cx="3312900" cy="822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solidFill>
                  <a:srgbClr val="B60000"/>
                </a:solidFill>
                <a:highlight>
                  <a:srgbClr val="FFFFFF"/>
                </a:highlight>
              </a:rPr>
              <a:t>Проверка привилегий уже после кеширования</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par>
                                <p:cTn fill="hold" nodeType="with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par>
                                <p:cTn fill="hold" nodeType="with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5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Meltdown (2/3)</a:t>
            </a:r>
            <a:endParaRPr/>
          </a:p>
        </p:txBody>
      </p:sp>
      <p:sp>
        <p:nvSpPr>
          <p:cNvPr id="887" name="Google Shape;887;p5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888" name="Google Shape;888;p54"/>
          <p:cNvSpPr txBox="1"/>
          <p:nvPr/>
        </p:nvSpPr>
        <p:spPr>
          <a:xfrm>
            <a:off x="709875" y="1432450"/>
            <a:ext cx="5501700" cy="48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static</a:t>
            </a:r>
            <a:r>
              <a:rPr lang="ru-RU" sz="1450">
                <a:solidFill>
                  <a:srgbClr val="37474F"/>
                </a:solidFill>
                <a:latin typeface="Roboto Mono"/>
                <a:ea typeface="Roboto Mono"/>
                <a:cs typeface="Roboto Mono"/>
                <a:sym typeface="Roboto Mono"/>
              </a:rPr>
              <a:t> jmp_buf jmp;</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void</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process_signal(</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code)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printf(</a:t>
            </a:r>
            <a:r>
              <a:rPr lang="ru-RU" sz="1450">
                <a:solidFill>
                  <a:srgbClr val="388E3C"/>
                </a:solidFill>
                <a:latin typeface="Roboto Mono"/>
                <a:ea typeface="Roboto Mono"/>
                <a:cs typeface="Roboto Mono"/>
                <a:sym typeface="Roboto Mono"/>
              </a:rPr>
              <a:t>"Process SIGSEGV, code = %d, "</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88E3C"/>
                </a:solidFill>
                <a:latin typeface="Roboto Mono"/>
                <a:ea typeface="Roboto Mono"/>
                <a:cs typeface="Roboto Mono"/>
                <a:sym typeface="Roboto Mono"/>
              </a:rPr>
              <a:t>"SIGSEGV = %d\n"</a:t>
            </a:r>
            <a:r>
              <a:rPr lang="ru-RU" sz="1450">
                <a:solidFill>
                  <a:srgbClr val="37474F"/>
                </a:solidFill>
                <a:latin typeface="Roboto Mono"/>
                <a:ea typeface="Roboto Mono"/>
                <a:cs typeface="Roboto Mono"/>
                <a:sym typeface="Roboto Mono"/>
              </a:rPr>
              <a:t>, code, SIGSEGV);</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longjmp(jmp, </a:t>
            </a:r>
            <a:r>
              <a:rPr lang="ru-RU" sz="1450">
                <a:solidFill>
                  <a:srgbClr val="C53929"/>
                </a:solidFill>
                <a:latin typeface="Roboto Mono"/>
                <a:ea typeface="Roboto Mono"/>
                <a:cs typeface="Roboto Mono"/>
                <a:sym typeface="Roboto Mono"/>
              </a:rPr>
              <a:t>1</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int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main()</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*p = </a:t>
            </a:r>
            <a:r>
              <a:rPr lang="ru-RU" sz="1450">
                <a:solidFill>
                  <a:srgbClr val="C53929"/>
                </a:solidFill>
                <a:latin typeface="Roboto Mono"/>
                <a:ea typeface="Roboto Mono"/>
                <a:cs typeface="Roboto Mono"/>
                <a:sym typeface="Roboto Mono"/>
              </a:rPr>
              <a:t>NULL</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signal(SIGSEGV, process_signal);</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printf(</a:t>
            </a:r>
            <a:r>
              <a:rPr lang="ru-RU" sz="1450">
                <a:solidFill>
                  <a:srgbClr val="388E3C"/>
                </a:solidFill>
                <a:latin typeface="Roboto Mono"/>
                <a:ea typeface="Roboto Mono"/>
                <a:cs typeface="Roboto Mono"/>
                <a:sym typeface="Roboto Mono"/>
              </a:rPr>
              <a:t>"Before SIGSEGV\n"</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if</a:t>
            </a:r>
            <a:r>
              <a:rPr lang="ru-RU" sz="1450">
                <a:solidFill>
                  <a:srgbClr val="37474F"/>
                </a:solidFill>
                <a:latin typeface="Roboto Mono"/>
                <a:ea typeface="Roboto Mono"/>
                <a:cs typeface="Roboto Mono"/>
                <a:sym typeface="Roboto Mono"/>
              </a:rPr>
              <a:t> (setjmp(jmp) ==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 = </a:t>
            </a:r>
            <a:r>
              <a:rPr lang="ru-RU" sz="1450">
                <a:solidFill>
                  <a:srgbClr val="C53929"/>
                </a:solidFill>
                <a:latin typeface="Roboto Mono"/>
                <a:ea typeface="Roboto Mono"/>
                <a:cs typeface="Roboto Mono"/>
                <a:sym typeface="Roboto Mono"/>
              </a:rPr>
              <a:t>100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printf(</a:t>
            </a:r>
            <a:r>
              <a:rPr lang="ru-RU" sz="1450">
                <a:solidFill>
                  <a:srgbClr val="388E3C"/>
                </a:solidFill>
                <a:latin typeface="Roboto Mono"/>
                <a:ea typeface="Roboto Mono"/>
                <a:cs typeface="Roboto Mono"/>
                <a:sym typeface="Roboto Mono"/>
              </a:rPr>
              <a:t>"After SIGSEGV\n"</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return</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450">
                <a:solidFill>
                  <a:srgbClr val="37474F"/>
                </a:solidFill>
                <a:latin typeface="Roboto Mono"/>
                <a:ea typeface="Roboto Mono"/>
                <a:cs typeface="Roboto Mono"/>
                <a:sym typeface="Roboto Mono"/>
              </a:rPr>
              <a:t>}</a:t>
            </a:r>
            <a:endParaRPr sz="1200"/>
          </a:p>
        </p:txBody>
      </p:sp>
      <p:sp>
        <p:nvSpPr>
          <p:cNvPr id="889" name="Google Shape;889;p54"/>
          <p:cNvSpPr txBox="1"/>
          <p:nvPr/>
        </p:nvSpPr>
        <p:spPr>
          <a:xfrm>
            <a:off x="6766500" y="1432450"/>
            <a:ext cx="5425500" cy="255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 gcc </a:t>
            </a:r>
            <a:r>
              <a:rPr lang="ru-RU" sz="1650">
                <a:solidFill>
                  <a:srgbClr val="C53929"/>
                </a:solidFill>
                <a:latin typeface="Roboto Mono"/>
                <a:ea typeface="Roboto Mono"/>
                <a:cs typeface="Roboto Mono"/>
                <a:sym typeface="Roboto Mono"/>
              </a:rPr>
              <a:t>2</a:t>
            </a:r>
            <a:r>
              <a:rPr lang="ru-RU" sz="1650">
                <a:solidFill>
                  <a:srgbClr val="37474F"/>
                </a:solidFill>
                <a:latin typeface="Roboto Mono"/>
                <a:ea typeface="Roboto Mono"/>
                <a:cs typeface="Roboto Mono"/>
                <a:sym typeface="Roboto Mono"/>
              </a:rPr>
              <a:t>_catch_sigsegv.c</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 ./a.out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Before SIGSEGV</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Process SIGSEGV, code = </a:t>
            </a:r>
            <a:r>
              <a:rPr lang="ru-RU" sz="1650">
                <a:solidFill>
                  <a:srgbClr val="C53929"/>
                </a:solidFill>
                <a:latin typeface="Roboto Mono"/>
                <a:ea typeface="Roboto Mono"/>
                <a:cs typeface="Roboto Mono"/>
                <a:sym typeface="Roboto Mono"/>
              </a:rPr>
              <a:t>11</a:t>
            </a:r>
            <a:r>
              <a:rPr lang="ru-RU" sz="1650">
                <a:solidFill>
                  <a:srgbClr val="37474F"/>
                </a:solidFill>
                <a:latin typeface="Roboto Mono"/>
                <a:ea typeface="Roboto Mono"/>
                <a:cs typeface="Roboto Mono"/>
                <a:sym typeface="Roboto Mono"/>
              </a:rPr>
              <a:t>, SIGSEGV = </a:t>
            </a:r>
            <a:r>
              <a:rPr lang="ru-RU" sz="1650">
                <a:solidFill>
                  <a:srgbClr val="C53929"/>
                </a:solidFill>
                <a:latin typeface="Roboto Mono"/>
                <a:ea typeface="Roboto Mono"/>
                <a:cs typeface="Roboto Mono"/>
                <a:sym typeface="Roboto Mono"/>
              </a:rPr>
              <a:t>11</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After SIGSEGV</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$&gt;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a:p>
        </p:txBody>
      </p:sp>
      <p:cxnSp>
        <p:nvCxnSpPr>
          <p:cNvPr id="890" name="Google Shape;890;p54"/>
          <p:cNvCxnSpPr/>
          <p:nvPr/>
        </p:nvCxnSpPr>
        <p:spPr>
          <a:xfrm>
            <a:off x="6465025" y="1356400"/>
            <a:ext cx="0" cy="4791600"/>
          </a:xfrm>
          <a:prstGeom prst="straightConnector1">
            <a:avLst/>
          </a:prstGeom>
          <a:noFill/>
          <a:ln cap="flat" cmpd="sng" w="38100">
            <a:solidFill>
              <a:srgbClr val="000000"/>
            </a:solidFill>
            <a:prstDash val="dot"/>
            <a:round/>
            <a:headEnd len="med" w="med" type="none"/>
            <a:tailEnd len="med" w="med" type="none"/>
          </a:ln>
        </p:spPr>
      </p:cxnSp>
      <p:sp>
        <p:nvSpPr>
          <p:cNvPr id="891" name="Google Shape;891;p54"/>
          <p:cNvSpPr/>
          <p:nvPr/>
        </p:nvSpPr>
        <p:spPr>
          <a:xfrm>
            <a:off x="7365075" y="3991450"/>
            <a:ext cx="3891600" cy="1318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ru-RU" sz="2250">
                <a:highlight>
                  <a:srgbClr val="FFFFFF"/>
                </a:highlight>
              </a:rPr>
              <a:t>Добиться сегфолта не сложно - сделать доступ в чужую память</a:t>
            </a:r>
            <a:endParaRPr/>
          </a:p>
        </p:txBody>
      </p:sp>
      <p:sp>
        <p:nvSpPr>
          <p:cNvPr id="892" name="Google Shape;892;p54"/>
          <p:cNvSpPr/>
          <p:nvPr/>
        </p:nvSpPr>
        <p:spPr>
          <a:xfrm>
            <a:off x="1685975" y="4310025"/>
            <a:ext cx="1356300" cy="393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4"/>
          <p:cNvSpPr/>
          <p:nvPr/>
        </p:nvSpPr>
        <p:spPr>
          <a:xfrm>
            <a:off x="1602750" y="5184975"/>
            <a:ext cx="1356300" cy="393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4"/>
          <p:cNvSpPr txBox="1"/>
          <p:nvPr/>
        </p:nvSpPr>
        <p:spPr>
          <a:xfrm>
            <a:off x="7948200" y="6241175"/>
            <a:ext cx="3828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u="sng">
                <a:solidFill>
                  <a:schemeClr val="hlink"/>
                </a:solidFill>
                <a:hlinkClick r:id="rId3"/>
              </a:rPr>
              <a:t>3_memory/2_catch_sigsegv.c</a:t>
            </a:r>
            <a:endParaRPr sz="2000"/>
          </a:p>
        </p:txBody>
      </p:sp>
      <p:sp>
        <p:nvSpPr>
          <p:cNvPr id="895" name="Google Shape;895;p54"/>
          <p:cNvSpPr/>
          <p:nvPr/>
        </p:nvSpPr>
        <p:spPr>
          <a:xfrm>
            <a:off x="7517475" y="4143850"/>
            <a:ext cx="3891600" cy="1318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ru-RU" sz="2250">
                <a:highlight>
                  <a:srgbClr val="FFFFFF"/>
                </a:highlight>
              </a:rPr>
              <a:t>На SIGSEGV вешается обработчик, который сразу возвращает управление</a:t>
            </a:r>
            <a:endParaRPr sz="2250">
              <a:highlight>
                <a:srgbClr val="FFFFFF"/>
              </a:highlight>
            </a:endParaRPr>
          </a:p>
        </p:txBody>
      </p:sp>
      <p:sp>
        <p:nvSpPr>
          <p:cNvPr id="896" name="Google Shape;896;p54"/>
          <p:cNvSpPr/>
          <p:nvPr/>
        </p:nvSpPr>
        <p:spPr>
          <a:xfrm>
            <a:off x="646775" y="1952475"/>
            <a:ext cx="5501700" cy="1736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4"/>
          <p:cNvSpPr/>
          <p:nvPr/>
        </p:nvSpPr>
        <p:spPr>
          <a:xfrm>
            <a:off x="1166800" y="4486150"/>
            <a:ext cx="3675600" cy="823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9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5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Meltdown (3/3)</a:t>
            </a:r>
            <a:endParaRPr/>
          </a:p>
        </p:txBody>
      </p:sp>
      <p:sp>
        <p:nvSpPr>
          <p:cNvPr id="903" name="Google Shape;903;p5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904" name="Google Shape;904;p55"/>
          <p:cNvSpPr txBox="1"/>
          <p:nvPr/>
        </p:nvSpPr>
        <p:spPr>
          <a:xfrm>
            <a:off x="671825" y="1381750"/>
            <a:ext cx="5526900" cy="51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userspace_array[</a:t>
            </a:r>
            <a:r>
              <a:rPr lang="ru-RU" sz="1050">
                <a:solidFill>
                  <a:srgbClr val="C53929"/>
                </a:solidFill>
                <a:latin typeface="Roboto Mono"/>
                <a:ea typeface="Roboto Mono"/>
                <a:cs typeface="Roboto Mono"/>
                <a:sym typeface="Roboto Mono"/>
              </a:rPr>
              <a:t>256</a:t>
            </a:r>
            <a:r>
              <a:rPr lang="ru-RU" sz="1050">
                <a:solidFill>
                  <a:srgbClr val="37474F"/>
                </a:solidFill>
                <a:latin typeface="Roboto Mono"/>
                <a:ea typeface="Roboto Mono"/>
                <a:cs typeface="Roboto Mono"/>
                <a:sym typeface="Roboto Mono"/>
              </a:rPr>
              <a:t> * </a:t>
            </a:r>
            <a:r>
              <a:rPr lang="ru-RU" sz="1050">
                <a:solidFill>
                  <a:srgbClr val="C53929"/>
                </a:solidFill>
                <a:latin typeface="Roboto Mono"/>
                <a:ea typeface="Roboto Mono"/>
                <a:cs typeface="Roboto Mono"/>
                <a:sym typeface="Roboto Mono"/>
              </a:rPr>
              <a:t>4096</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kernel_byte_value;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char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get_kernel_byte(</a:t>
            </a:r>
            <a:r>
              <a:rPr lang="ru-RU" sz="1050">
                <a:solidFill>
                  <a:srgbClr val="3F51B5"/>
                </a:solidFill>
                <a:latin typeface="Roboto Mono"/>
                <a:ea typeface="Roboto Mono"/>
                <a:cs typeface="Roboto Mono"/>
                <a:sym typeface="Roboto Mono"/>
              </a:rPr>
              <a:t>const</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*kernel_addr)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clear_cache_for(userspace_array);</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register_exception_handler(process_exception);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index = *kernel_addr;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Next code is for speculation.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unused = userspace_array[index * </a:t>
            </a:r>
            <a:r>
              <a:rPr lang="ru-RU" sz="1050">
                <a:solidFill>
                  <a:srgbClr val="C53929"/>
                </a:solidFill>
                <a:latin typeface="Roboto Mono"/>
                <a:ea typeface="Roboto Mono"/>
                <a:cs typeface="Roboto Mono"/>
                <a:sym typeface="Roboto Mono"/>
              </a:rPr>
              <a:t>4096</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D81B60"/>
                </a:solidFill>
                <a:latin typeface="Roboto Mono"/>
                <a:ea typeface="Roboto Mono"/>
                <a:cs typeface="Roboto Mono"/>
                <a:sym typeface="Roboto Mono"/>
              </a:rPr>
              <a:t>/* Next code is after exception handler.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r>
              <a:rPr lang="ru-RU" sz="1050">
                <a:solidFill>
                  <a:srgbClr val="37474F"/>
                </a:solidFill>
                <a:latin typeface="Roboto Mono"/>
                <a:ea typeface="Roboto Mono"/>
                <a:cs typeface="Roboto Mono"/>
                <a:sym typeface="Roboto Mono"/>
              </a:rPr>
              <a:t> kernel_byte_value;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void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process_exception()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uint min_time = UINT_MAX;</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for</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i =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 i &lt; </a:t>
            </a:r>
            <a:r>
              <a:rPr lang="ru-RU" sz="1050">
                <a:solidFill>
                  <a:srgbClr val="C53929"/>
                </a:solidFill>
                <a:latin typeface="Roboto Mono"/>
                <a:ea typeface="Roboto Mono"/>
                <a:cs typeface="Roboto Mono"/>
                <a:sym typeface="Roboto Mono"/>
              </a:rPr>
              <a:t>256</a:t>
            </a:r>
            <a:r>
              <a:rPr lang="ru-RU" sz="1050">
                <a:solidFill>
                  <a:srgbClr val="37474F"/>
                </a:solidFill>
                <a:latin typeface="Roboto Mono"/>
                <a:ea typeface="Roboto Mono"/>
                <a:cs typeface="Roboto Mono"/>
                <a:sym typeface="Roboto Mono"/>
              </a:rPr>
              <a:t>; ++i)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uint start = time();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unused = userspace_array[i * </a:t>
            </a:r>
            <a:r>
              <a:rPr lang="ru-RU" sz="1050">
                <a:solidFill>
                  <a:srgbClr val="C53929"/>
                </a:solidFill>
                <a:latin typeface="Roboto Mono"/>
                <a:ea typeface="Roboto Mono"/>
                <a:cs typeface="Roboto Mono"/>
                <a:sym typeface="Roboto Mono"/>
              </a:rPr>
              <a:t>4096</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uint duration = time() - start;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(duration &lt; min_time)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min_time = duration;</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kernel_byte_value = i;</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800"/>
          </a:p>
        </p:txBody>
      </p:sp>
      <p:sp>
        <p:nvSpPr>
          <p:cNvPr id="905" name="Google Shape;905;p55"/>
          <p:cNvSpPr/>
          <p:nvPr/>
        </p:nvSpPr>
        <p:spPr>
          <a:xfrm>
            <a:off x="633825" y="1280325"/>
            <a:ext cx="2877600" cy="595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3955350" y="1280325"/>
            <a:ext cx="3295500" cy="595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sz="2000"/>
              <a:t>Сюда будет читаться ядро</a:t>
            </a:r>
            <a:endParaRPr sz="2000"/>
          </a:p>
        </p:txBody>
      </p:sp>
      <p:sp>
        <p:nvSpPr>
          <p:cNvPr id="907" name="Google Shape;907;p55"/>
          <p:cNvSpPr/>
          <p:nvPr/>
        </p:nvSpPr>
        <p:spPr>
          <a:xfrm>
            <a:off x="982575" y="2205975"/>
            <a:ext cx="3897900" cy="684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5197950" y="2294475"/>
            <a:ext cx="3067200" cy="1014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sz="2000"/>
              <a:t>Очищаем кэши, так как атака требует пустых кэшей</a:t>
            </a:r>
            <a:endParaRPr sz="2000"/>
          </a:p>
        </p:txBody>
      </p:sp>
      <p:sp>
        <p:nvSpPr>
          <p:cNvPr id="909" name="Google Shape;909;p55"/>
          <p:cNvSpPr/>
          <p:nvPr/>
        </p:nvSpPr>
        <p:spPr>
          <a:xfrm>
            <a:off x="805375" y="2802050"/>
            <a:ext cx="3897900" cy="684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4880475" y="2802050"/>
            <a:ext cx="4550700" cy="1951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Чтение запретного адреса в переменную, которая поместит в кэш другую </a:t>
            </a:r>
            <a:r>
              <a:rPr b="1" lang="ru-RU" sz="2250">
                <a:highlight>
                  <a:srgbClr val="FFFFFF"/>
                </a:highlight>
              </a:rPr>
              <a:t>доступную</a:t>
            </a:r>
            <a:r>
              <a:rPr lang="ru-RU" sz="2250">
                <a:highlight>
                  <a:srgbClr val="FFFFFF"/>
                </a:highlight>
              </a:rPr>
              <a:t> переменную</a:t>
            </a:r>
            <a:endParaRPr sz="2000"/>
          </a:p>
        </p:txBody>
      </p:sp>
      <p:sp>
        <p:nvSpPr>
          <p:cNvPr id="911" name="Google Shape;911;p55"/>
          <p:cNvSpPr/>
          <p:nvPr/>
        </p:nvSpPr>
        <p:spPr>
          <a:xfrm>
            <a:off x="633825" y="4184075"/>
            <a:ext cx="4069500" cy="2392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4880475" y="4184075"/>
            <a:ext cx="4550700" cy="1951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Ядро даст исключение, но нужный элемент уже в кеше. Его индекс - это значение из ядра.</a:t>
            </a:r>
            <a:endParaRPr sz="2250">
              <a:highlight>
                <a:srgbClr val="FFFFFF"/>
              </a:highlight>
            </a:endParaRPr>
          </a:p>
        </p:txBody>
      </p:sp>
      <p:sp>
        <p:nvSpPr>
          <p:cNvPr id="913" name="Google Shape;913;p55"/>
          <p:cNvSpPr/>
          <p:nvPr/>
        </p:nvSpPr>
        <p:spPr>
          <a:xfrm>
            <a:off x="805375" y="3308475"/>
            <a:ext cx="3897900" cy="684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5324425" y="3352725"/>
            <a:ext cx="3156300" cy="595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PROFIT</a:t>
            </a:r>
            <a:endParaRPr sz="2250">
              <a:highlight>
                <a:srgbClr val="FFFFFF"/>
              </a:highlight>
            </a:endParaRPr>
          </a:p>
        </p:txBody>
      </p:sp>
      <p:pic>
        <p:nvPicPr>
          <p:cNvPr id="915" name="Google Shape;915;p55"/>
          <p:cNvPicPr preferRelativeResize="0"/>
          <p:nvPr/>
        </p:nvPicPr>
        <p:blipFill>
          <a:blip r:embed="rId3">
            <a:alphaModFix/>
          </a:blip>
          <a:stretch>
            <a:fillRect/>
          </a:stretch>
        </p:blipFill>
        <p:spPr>
          <a:xfrm>
            <a:off x="10201809" y="1280326"/>
            <a:ext cx="980325" cy="1602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0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0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0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1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xit" presetID="1" presetSubtype="0">
                                  <p:stCondLst>
                                    <p:cond delay="0"/>
                                  </p:stCondLst>
                                  <p:childTnLst>
                                    <p:set>
                                      <p:cBhvr>
                                        <p:cTn dur="1" fill="hold">
                                          <p:stCondLst>
                                            <p:cond delay="0"/>
                                          </p:stCondLst>
                                        </p:cTn>
                                        <p:tgtEl>
                                          <p:spTgt spid="9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5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Польза кэша</a:t>
            </a:r>
            <a:endParaRPr/>
          </a:p>
        </p:txBody>
      </p:sp>
      <p:sp>
        <p:nvSpPr>
          <p:cNvPr id="921" name="Google Shape;921;p5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922" name="Google Shape;922;p56"/>
          <p:cNvSpPr txBox="1"/>
          <p:nvPr/>
        </p:nvSpPr>
        <p:spPr>
          <a:xfrm>
            <a:off x="4360625" y="1145675"/>
            <a:ext cx="39120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ru-RU" sz="2250">
                <a:highlight>
                  <a:srgbClr val="FFFFFF"/>
                </a:highlight>
              </a:rPr>
              <a:t>A</a:t>
            </a:r>
            <a:r>
              <a:rPr lang="ru-RU" sz="2250">
                <a:highlight>
                  <a:srgbClr val="FFFFFF"/>
                </a:highlight>
              </a:rPr>
              <a:t>verage </a:t>
            </a:r>
            <a:r>
              <a:rPr b="1" lang="ru-RU" sz="2250">
                <a:highlight>
                  <a:srgbClr val="FFFFFF"/>
                </a:highlight>
              </a:rPr>
              <a:t>A</a:t>
            </a:r>
            <a:r>
              <a:rPr lang="ru-RU" sz="2250">
                <a:highlight>
                  <a:srgbClr val="FFFFFF"/>
                </a:highlight>
              </a:rPr>
              <a:t>ccess </a:t>
            </a:r>
            <a:r>
              <a:rPr b="1" lang="ru-RU" sz="2250">
                <a:highlight>
                  <a:srgbClr val="FFFFFF"/>
                </a:highlight>
              </a:rPr>
              <a:t>T</a:t>
            </a:r>
            <a:r>
              <a:rPr lang="ru-RU" sz="2250">
                <a:highlight>
                  <a:srgbClr val="FFFFFF"/>
                </a:highlight>
              </a:rPr>
              <a:t>ime</a:t>
            </a:r>
            <a:endParaRPr/>
          </a:p>
        </p:txBody>
      </p:sp>
      <p:pic>
        <p:nvPicPr>
          <p:cNvPr id="923" name="Google Shape;923;p56"/>
          <p:cNvPicPr preferRelativeResize="0"/>
          <p:nvPr/>
        </p:nvPicPr>
        <p:blipFill>
          <a:blip r:embed="rId3">
            <a:alphaModFix/>
          </a:blip>
          <a:stretch>
            <a:fillRect/>
          </a:stretch>
        </p:blipFill>
        <p:spPr>
          <a:xfrm>
            <a:off x="3624600" y="1676675"/>
            <a:ext cx="4942800" cy="823800"/>
          </a:xfrm>
          <a:prstGeom prst="rect">
            <a:avLst/>
          </a:prstGeom>
          <a:noFill/>
          <a:ln>
            <a:noFill/>
          </a:ln>
        </p:spPr>
      </p:pic>
      <p:pic>
        <p:nvPicPr>
          <p:cNvPr id="924" name="Google Shape;924;p56"/>
          <p:cNvPicPr preferRelativeResize="0"/>
          <p:nvPr/>
        </p:nvPicPr>
        <p:blipFill>
          <a:blip r:embed="rId4">
            <a:alphaModFix/>
          </a:blip>
          <a:stretch>
            <a:fillRect/>
          </a:stretch>
        </p:blipFill>
        <p:spPr>
          <a:xfrm>
            <a:off x="5038733" y="2723275"/>
            <a:ext cx="2114550" cy="2276475"/>
          </a:xfrm>
          <a:prstGeom prst="rect">
            <a:avLst/>
          </a:prstGeom>
          <a:noFill/>
          <a:ln>
            <a:noFill/>
          </a:ln>
        </p:spPr>
      </p:pic>
      <p:pic>
        <p:nvPicPr>
          <p:cNvPr id="925" name="Google Shape;925;p56"/>
          <p:cNvPicPr preferRelativeResize="0"/>
          <p:nvPr/>
        </p:nvPicPr>
        <p:blipFill>
          <a:blip r:embed="rId5">
            <a:alphaModFix/>
          </a:blip>
          <a:stretch>
            <a:fillRect/>
          </a:stretch>
        </p:blipFill>
        <p:spPr>
          <a:xfrm>
            <a:off x="2227825" y="5122300"/>
            <a:ext cx="8324850" cy="1352550"/>
          </a:xfrm>
          <a:prstGeom prst="rect">
            <a:avLst/>
          </a:prstGeom>
          <a:noFill/>
          <a:ln>
            <a:noFill/>
          </a:ln>
        </p:spPr>
      </p:pic>
      <p:sp>
        <p:nvSpPr>
          <p:cNvPr id="926" name="Google Shape;926;p56"/>
          <p:cNvSpPr txBox="1"/>
          <p:nvPr/>
        </p:nvSpPr>
        <p:spPr>
          <a:xfrm>
            <a:off x="2559875" y="3343900"/>
            <a:ext cx="19383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u="sng">
                <a:highlight>
                  <a:srgbClr val="FFFFFF"/>
                </a:highlight>
              </a:rPr>
              <a:t>Допустим такие значения:</a:t>
            </a:r>
            <a:endParaRPr/>
          </a:p>
        </p:txBody>
      </p:sp>
      <p:sp>
        <p:nvSpPr>
          <p:cNvPr id="927" name="Google Shape;927;p56"/>
          <p:cNvSpPr txBox="1"/>
          <p:nvPr/>
        </p:nvSpPr>
        <p:spPr>
          <a:xfrm>
            <a:off x="1637750" y="5273650"/>
            <a:ext cx="19383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u="sng">
                <a:highlight>
                  <a:srgbClr val="FFFFFF"/>
                </a:highlight>
              </a:rPr>
              <a:t>Тогда:</a:t>
            </a:r>
            <a:endParaRPr/>
          </a:p>
        </p:txBody>
      </p:sp>
      <p:sp>
        <p:nvSpPr>
          <p:cNvPr id="928" name="Google Shape;928;p56"/>
          <p:cNvSpPr txBox="1"/>
          <p:nvPr/>
        </p:nvSpPr>
        <p:spPr>
          <a:xfrm>
            <a:off x="9575925" y="5122300"/>
            <a:ext cx="1179900" cy="877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ru-RU" sz="4500">
                <a:solidFill>
                  <a:srgbClr val="169003"/>
                </a:solidFill>
                <a:highlight>
                  <a:srgbClr val="FFFFFF"/>
                </a:highlight>
              </a:rPr>
              <a:t>x44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Процесс (1/3)</a:t>
            </a:r>
            <a:endParaRPr/>
          </a:p>
        </p:txBody>
      </p:sp>
      <p:sp>
        <p:nvSpPr>
          <p:cNvPr id="240" name="Google Shape;240;p2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241" name="Google Shape;241;p21"/>
          <p:cNvSpPr txBox="1"/>
          <p:nvPr/>
        </p:nvSpPr>
        <p:spPr>
          <a:xfrm>
            <a:off x="4865250" y="3261383"/>
            <a:ext cx="2054100" cy="488400"/>
          </a:xfrm>
          <a:prstGeom prst="rect">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ru-RU" sz="2400" u="none" cap="none" strike="noStrike">
                <a:solidFill>
                  <a:srgbClr val="000000"/>
                </a:solidFill>
                <a:latin typeface="Roboto"/>
                <a:ea typeface="Roboto"/>
                <a:cs typeface="Roboto"/>
                <a:sym typeface="Roboto"/>
              </a:rPr>
              <a:t>.text</a:t>
            </a:r>
            <a:endParaRPr b="0" i="0" sz="2400" u="none" cap="none" strike="noStrike">
              <a:solidFill>
                <a:srgbClr val="000000"/>
              </a:solidFill>
              <a:latin typeface="Roboto"/>
              <a:ea typeface="Roboto"/>
              <a:cs typeface="Roboto"/>
              <a:sym typeface="Roboto"/>
            </a:endParaRPr>
          </a:p>
        </p:txBody>
      </p:sp>
      <p:sp>
        <p:nvSpPr>
          <p:cNvPr id="242" name="Google Shape;242;p21"/>
          <p:cNvSpPr txBox="1"/>
          <p:nvPr/>
        </p:nvSpPr>
        <p:spPr>
          <a:xfrm>
            <a:off x="4822869" y="1612425"/>
            <a:ext cx="2054100" cy="507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ru-RU" sz="2100" u="none" cap="none" strike="noStrike">
                <a:solidFill>
                  <a:srgbClr val="000000"/>
                </a:solidFill>
                <a:latin typeface="Arial"/>
                <a:ea typeface="Arial"/>
                <a:cs typeface="Arial"/>
                <a:sym typeface="Arial"/>
              </a:rPr>
              <a:t>Память</a:t>
            </a:r>
            <a:endParaRPr b="1" i="0" sz="2100" u="none" cap="none" strike="noStrike">
              <a:solidFill>
                <a:srgbClr val="000000"/>
              </a:solidFill>
              <a:latin typeface="Arial"/>
              <a:ea typeface="Arial"/>
              <a:cs typeface="Arial"/>
              <a:sym typeface="Arial"/>
            </a:endParaRPr>
          </a:p>
        </p:txBody>
      </p:sp>
      <p:sp>
        <p:nvSpPr>
          <p:cNvPr id="243" name="Google Shape;243;p21"/>
          <p:cNvSpPr txBox="1"/>
          <p:nvPr/>
        </p:nvSpPr>
        <p:spPr>
          <a:xfrm>
            <a:off x="4865250" y="3749783"/>
            <a:ext cx="2054100" cy="488400"/>
          </a:xfrm>
          <a:prstGeom prst="rect">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ru-RU" sz="2400" u="none" cap="none" strike="noStrike">
                <a:solidFill>
                  <a:srgbClr val="000000"/>
                </a:solidFill>
                <a:latin typeface="Roboto"/>
                <a:ea typeface="Roboto"/>
                <a:cs typeface="Roboto"/>
                <a:sym typeface="Roboto"/>
              </a:rPr>
              <a:t>.data</a:t>
            </a:r>
            <a:endParaRPr b="0" i="0" sz="2400" u="none" cap="none" strike="noStrike">
              <a:solidFill>
                <a:srgbClr val="000000"/>
              </a:solidFill>
              <a:latin typeface="Roboto"/>
              <a:ea typeface="Roboto"/>
              <a:cs typeface="Roboto"/>
              <a:sym typeface="Roboto"/>
            </a:endParaRPr>
          </a:p>
        </p:txBody>
      </p:sp>
      <p:sp>
        <p:nvSpPr>
          <p:cNvPr id="244" name="Google Shape;244;p21"/>
          <p:cNvSpPr txBox="1"/>
          <p:nvPr/>
        </p:nvSpPr>
        <p:spPr>
          <a:xfrm>
            <a:off x="4865250" y="4246433"/>
            <a:ext cx="2054100" cy="488400"/>
          </a:xfrm>
          <a:prstGeom prst="rect">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ru-RU" sz="2400" u="none" cap="none" strike="noStrike">
                <a:solidFill>
                  <a:srgbClr val="000000"/>
                </a:solidFill>
                <a:latin typeface="Roboto"/>
                <a:ea typeface="Roboto"/>
                <a:cs typeface="Roboto"/>
                <a:sym typeface="Roboto"/>
              </a:rPr>
              <a:t>.stack</a:t>
            </a:r>
            <a:endParaRPr b="0" i="0" sz="2400" u="none" cap="none" strike="noStrike">
              <a:solidFill>
                <a:srgbClr val="000000"/>
              </a:solidFill>
              <a:latin typeface="Roboto"/>
              <a:ea typeface="Roboto"/>
              <a:cs typeface="Roboto"/>
              <a:sym typeface="Roboto"/>
            </a:endParaRPr>
          </a:p>
        </p:txBody>
      </p:sp>
      <p:sp>
        <p:nvSpPr>
          <p:cNvPr id="245" name="Google Shape;245;p21"/>
          <p:cNvSpPr txBox="1"/>
          <p:nvPr/>
        </p:nvSpPr>
        <p:spPr>
          <a:xfrm>
            <a:off x="4865250" y="4723408"/>
            <a:ext cx="2054100" cy="488400"/>
          </a:xfrm>
          <a:prstGeom prst="rect">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ru-RU" sz="2400" u="none" cap="none" strike="noStrike">
                <a:solidFill>
                  <a:srgbClr val="000000"/>
                </a:solidFill>
                <a:latin typeface="Roboto"/>
                <a:ea typeface="Roboto"/>
                <a:cs typeface="Roboto"/>
                <a:sym typeface="Roboto"/>
              </a:rPr>
              <a:t>.heap</a:t>
            </a:r>
            <a:endParaRPr b="0" i="0" sz="2400" u="none" cap="none" strike="noStrike">
              <a:solidFill>
                <a:srgbClr val="000000"/>
              </a:solidFill>
              <a:latin typeface="Roboto"/>
              <a:ea typeface="Roboto"/>
              <a:cs typeface="Roboto"/>
              <a:sym typeface="Roboto"/>
            </a:endParaRPr>
          </a:p>
        </p:txBody>
      </p:sp>
      <p:sp>
        <p:nvSpPr>
          <p:cNvPr id="246" name="Google Shape;246;p21"/>
          <p:cNvSpPr txBox="1"/>
          <p:nvPr/>
        </p:nvSpPr>
        <p:spPr>
          <a:xfrm>
            <a:off x="7718925" y="4246433"/>
            <a:ext cx="2054100" cy="488400"/>
          </a:xfrm>
          <a:prstGeom prst="rect">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ru-RU" sz="2400" u="none" cap="none" strike="noStrike">
                <a:solidFill>
                  <a:srgbClr val="000000"/>
                </a:solidFill>
                <a:latin typeface="Roboto"/>
                <a:ea typeface="Roboto"/>
                <a:cs typeface="Roboto"/>
                <a:sym typeface="Roboto"/>
              </a:rPr>
              <a:t>.stack</a:t>
            </a:r>
            <a:endParaRPr b="0" i="0" sz="2400" u="none" cap="none" strike="noStrike">
              <a:solidFill>
                <a:srgbClr val="000000"/>
              </a:solidFill>
              <a:latin typeface="Roboto"/>
              <a:ea typeface="Roboto"/>
              <a:cs typeface="Roboto"/>
              <a:sym typeface="Roboto"/>
            </a:endParaRPr>
          </a:p>
        </p:txBody>
      </p:sp>
      <p:sp>
        <p:nvSpPr>
          <p:cNvPr id="247" name="Google Shape;247;p21"/>
          <p:cNvSpPr txBox="1"/>
          <p:nvPr/>
        </p:nvSpPr>
        <p:spPr>
          <a:xfrm>
            <a:off x="2119450" y="4246433"/>
            <a:ext cx="2054100" cy="488400"/>
          </a:xfrm>
          <a:prstGeom prst="rect">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ru-RU" sz="2400" u="none" cap="none" strike="noStrike">
                <a:solidFill>
                  <a:srgbClr val="000000"/>
                </a:solidFill>
                <a:latin typeface="Roboto"/>
                <a:ea typeface="Roboto"/>
                <a:cs typeface="Roboto"/>
                <a:sym typeface="Roboto"/>
              </a:rPr>
              <a:t>.stack</a:t>
            </a:r>
            <a:endParaRPr b="0" i="0" sz="2400" u="none" cap="none" strike="noStrike">
              <a:solidFill>
                <a:srgbClr val="000000"/>
              </a:solidFill>
              <a:latin typeface="Roboto"/>
              <a:ea typeface="Roboto"/>
              <a:cs typeface="Roboto"/>
              <a:sym typeface="Roboto"/>
            </a:endParaRPr>
          </a:p>
        </p:txBody>
      </p:sp>
      <p:pic>
        <p:nvPicPr>
          <p:cNvPr id="248" name="Google Shape;248;p21"/>
          <p:cNvPicPr preferRelativeResize="0"/>
          <p:nvPr/>
        </p:nvPicPr>
        <p:blipFill rotWithShape="1">
          <a:blip r:embed="rId3">
            <a:alphaModFix/>
          </a:blip>
          <a:srcRect b="0" l="0" r="0" t="0"/>
          <a:stretch/>
        </p:blipFill>
        <p:spPr>
          <a:xfrm>
            <a:off x="5563313" y="2274500"/>
            <a:ext cx="564826" cy="564826"/>
          </a:xfrm>
          <a:prstGeom prst="rect">
            <a:avLst/>
          </a:prstGeom>
          <a:noFill/>
          <a:ln>
            <a:noFill/>
          </a:ln>
        </p:spPr>
      </p:pic>
      <p:pic>
        <p:nvPicPr>
          <p:cNvPr id="249" name="Google Shape;249;p21"/>
          <p:cNvPicPr preferRelativeResize="0"/>
          <p:nvPr/>
        </p:nvPicPr>
        <p:blipFill rotWithShape="1">
          <a:blip r:embed="rId3">
            <a:alphaModFix/>
          </a:blip>
          <a:srcRect b="0" l="0" r="0" t="0"/>
          <a:stretch/>
        </p:blipFill>
        <p:spPr>
          <a:xfrm>
            <a:off x="8463563" y="2274500"/>
            <a:ext cx="564826" cy="564826"/>
          </a:xfrm>
          <a:prstGeom prst="rect">
            <a:avLst/>
          </a:prstGeom>
          <a:noFill/>
          <a:ln>
            <a:noFill/>
          </a:ln>
        </p:spPr>
      </p:pic>
      <p:pic>
        <p:nvPicPr>
          <p:cNvPr id="250" name="Google Shape;250;p21"/>
          <p:cNvPicPr preferRelativeResize="0"/>
          <p:nvPr/>
        </p:nvPicPr>
        <p:blipFill rotWithShape="1">
          <a:blip r:embed="rId3">
            <a:alphaModFix/>
          </a:blip>
          <a:srcRect b="0" l="0" r="0" t="0"/>
          <a:stretch/>
        </p:blipFill>
        <p:spPr>
          <a:xfrm>
            <a:off x="2864075" y="2274500"/>
            <a:ext cx="564826" cy="564826"/>
          </a:xfrm>
          <a:prstGeom prst="rect">
            <a:avLst/>
          </a:prstGeom>
          <a:noFill/>
          <a:ln>
            <a:noFill/>
          </a:ln>
        </p:spPr>
      </p:pic>
      <p:pic>
        <p:nvPicPr>
          <p:cNvPr id="251" name="Google Shape;251;p21"/>
          <p:cNvPicPr preferRelativeResize="0"/>
          <p:nvPr/>
        </p:nvPicPr>
        <p:blipFill rotWithShape="1">
          <a:blip r:embed="rId4">
            <a:alphaModFix/>
          </a:blip>
          <a:srcRect b="0" l="0" r="0" t="0"/>
          <a:stretch/>
        </p:blipFill>
        <p:spPr>
          <a:xfrm>
            <a:off x="2536663" y="5211800"/>
            <a:ext cx="823800" cy="823800"/>
          </a:xfrm>
          <a:prstGeom prst="rect">
            <a:avLst/>
          </a:prstGeom>
          <a:noFill/>
          <a:ln>
            <a:noFill/>
          </a:ln>
        </p:spPr>
      </p:pic>
      <p:pic>
        <p:nvPicPr>
          <p:cNvPr id="252" name="Google Shape;252;p21"/>
          <p:cNvPicPr preferRelativeResize="0"/>
          <p:nvPr/>
        </p:nvPicPr>
        <p:blipFill rotWithShape="1">
          <a:blip r:embed="rId5">
            <a:alphaModFix/>
          </a:blip>
          <a:srcRect b="0" l="0" r="0" t="0"/>
          <a:stretch/>
        </p:blipFill>
        <p:spPr>
          <a:xfrm>
            <a:off x="5363650" y="5464100"/>
            <a:ext cx="1057275" cy="571500"/>
          </a:xfrm>
          <a:prstGeom prst="rect">
            <a:avLst/>
          </a:prstGeom>
          <a:noFill/>
          <a:ln>
            <a:noFill/>
          </a:ln>
        </p:spPr>
      </p:pic>
      <p:pic>
        <p:nvPicPr>
          <p:cNvPr id="253" name="Google Shape;253;p21"/>
          <p:cNvPicPr preferRelativeResize="0"/>
          <p:nvPr/>
        </p:nvPicPr>
        <p:blipFill rotWithShape="1">
          <a:blip r:embed="rId6">
            <a:alphaModFix/>
          </a:blip>
          <a:srcRect b="0" l="0" r="0" t="0"/>
          <a:stretch/>
        </p:blipFill>
        <p:spPr>
          <a:xfrm>
            <a:off x="8303075" y="5211800"/>
            <a:ext cx="885825" cy="723900"/>
          </a:xfrm>
          <a:prstGeom prst="rect">
            <a:avLst/>
          </a:prstGeom>
          <a:noFill/>
          <a:ln>
            <a:noFill/>
          </a:ln>
        </p:spPr>
      </p:pic>
      <p:sp>
        <p:nvSpPr>
          <p:cNvPr id="254" name="Google Shape;254;p21"/>
          <p:cNvSpPr txBox="1"/>
          <p:nvPr/>
        </p:nvSpPr>
        <p:spPr>
          <a:xfrm>
            <a:off x="1618525" y="6141925"/>
            <a:ext cx="266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Файловые дескрипторы</a:t>
            </a:r>
            <a:endParaRPr b="0" i="0" sz="1600" u="none" cap="none" strike="noStrike">
              <a:solidFill>
                <a:srgbClr val="000000"/>
              </a:solidFill>
              <a:latin typeface="Arial"/>
              <a:ea typeface="Arial"/>
              <a:cs typeface="Arial"/>
              <a:sym typeface="Arial"/>
            </a:endParaRPr>
          </a:p>
        </p:txBody>
      </p:sp>
      <p:sp>
        <p:nvSpPr>
          <p:cNvPr id="255" name="Google Shape;255;p21"/>
          <p:cNvSpPr txBox="1"/>
          <p:nvPr/>
        </p:nvSpPr>
        <p:spPr>
          <a:xfrm>
            <a:off x="4726925" y="6185425"/>
            <a:ext cx="224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Очередь сигналов</a:t>
            </a:r>
            <a:endParaRPr b="0" i="0" sz="1600" u="none" cap="none" strike="noStrike">
              <a:solidFill>
                <a:srgbClr val="000000"/>
              </a:solidFill>
              <a:latin typeface="Arial"/>
              <a:ea typeface="Arial"/>
              <a:cs typeface="Arial"/>
              <a:sym typeface="Arial"/>
            </a:endParaRPr>
          </a:p>
        </p:txBody>
      </p:sp>
      <p:sp>
        <p:nvSpPr>
          <p:cNvPr id="256" name="Google Shape;256;p21"/>
          <p:cNvSpPr txBox="1"/>
          <p:nvPr/>
        </p:nvSpPr>
        <p:spPr>
          <a:xfrm>
            <a:off x="7625625" y="6141925"/>
            <a:ext cx="2240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IPC</a:t>
            </a:r>
            <a:endParaRPr b="0" i="0" sz="1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57"/>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Стоимость кэша</a:t>
            </a:r>
            <a:endParaRPr/>
          </a:p>
        </p:txBody>
      </p:sp>
      <p:sp>
        <p:nvSpPr>
          <p:cNvPr id="934" name="Google Shape;934;p5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935" name="Google Shape;935;p57"/>
          <p:cNvSpPr txBox="1"/>
          <p:nvPr/>
        </p:nvSpPr>
        <p:spPr>
          <a:xfrm>
            <a:off x="1293000" y="1407100"/>
            <a:ext cx="98370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solidFill>
                  <a:srgbClr val="63A35C"/>
                </a:solidFill>
                <a:latin typeface="Courier New"/>
                <a:ea typeface="Courier New"/>
                <a:cs typeface="Courier New"/>
                <a:sym typeface="Courier New"/>
              </a:rPr>
              <a:t>Latency Comparison Numbers (~2012)</a:t>
            </a:r>
            <a:endParaRPr sz="2000">
              <a:solidFill>
                <a:srgbClr val="63A35C"/>
              </a:solidFill>
              <a:latin typeface="Courier New"/>
              <a:ea typeface="Courier New"/>
              <a:cs typeface="Courier New"/>
              <a:sym typeface="Courier New"/>
            </a:endParaRPr>
          </a:p>
          <a:p>
            <a:pPr indent="0" lvl="0" marL="0" rtl="0" algn="l">
              <a:spcBef>
                <a:spcPts val="0"/>
              </a:spcBef>
              <a:spcAft>
                <a:spcPts val="0"/>
              </a:spcAft>
              <a:buNone/>
            </a:pPr>
            <a:r>
              <a:rPr lang="ru-RU" sz="2000">
                <a:solidFill>
                  <a:srgbClr val="63A35C"/>
                </a:solidFill>
                <a:latin typeface="Courier New"/>
                <a:ea typeface="Courier New"/>
                <a:cs typeface="Courier New"/>
                <a:sym typeface="Courier New"/>
              </a:rPr>
              <a:t>----------------------------------</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L1 cache reference                                          0.5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Branch mispredict                                           5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L2 cache reference                                         7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Mutex lock/unlock                                          25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Main memory reference                               100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Compress 1K bytes with Zippy                   3,000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Send 1K bytes over 1 Gbps network         10,000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Read 4K randomly from SSD*                    150,000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Read 1 MB sequentially from memory    250,000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Round trip within same datacenter         500,000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Read 1 MB sequentially from SSD*          1,000,000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Disk seek                                                              10,000,000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Read 1 MB sequentially from disk            20,000,000   ns</a:t>
            </a:r>
            <a:endParaRPr sz="2000">
              <a:solidFill>
                <a:srgbClr val="333333"/>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RU" sz="2000">
                <a:solidFill>
                  <a:srgbClr val="333333"/>
                </a:solidFill>
                <a:highlight>
                  <a:srgbClr val="FFFFFF"/>
                </a:highlight>
                <a:latin typeface="Courier New"/>
                <a:ea typeface="Courier New"/>
                <a:cs typeface="Courier New"/>
                <a:sym typeface="Courier New"/>
              </a:rPr>
              <a:t>Send packet CA-&gt;Netherlands-&gt;CA     150,000,000   ns</a:t>
            </a:r>
            <a:endParaRPr/>
          </a:p>
        </p:txBody>
      </p:sp>
      <p:sp>
        <p:nvSpPr>
          <p:cNvPr id="936" name="Google Shape;936;p57"/>
          <p:cNvSpPr/>
          <p:nvPr/>
        </p:nvSpPr>
        <p:spPr>
          <a:xfrm>
            <a:off x="1166250" y="2002900"/>
            <a:ext cx="6122700" cy="16479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Пример помощи</a:t>
            </a:r>
            <a:r>
              <a:rPr lang="ru-RU"/>
              <a:t> кэшу</a:t>
            </a:r>
            <a:endParaRPr/>
          </a:p>
        </p:txBody>
      </p:sp>
      <p:sp>
        <p:nvSpPr>
          <p:cNvPr id="942" name="Google Shape;942;p5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943" name="Google Shape;943;p58"/>
          <p:cNvSpPr txBox="1"/>
          <p:nvPr/>
        </p:nvSpPr>
        <p:spPr>
          <a:xfrm>
            <a:off x="1216950" y="1546525"/>
            <a:ext cx="4462200" cy="47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950">
                <a:solidFill>
                  <a:srgbClr val="3F51B5"/>
                </a:solidFill>
                <a:latin typeface="Roboto Mono"/>
                <a:ea typeface="Roboto Mono"/>
                <a:cs typeface="Roboto Mono"/>
                <a:sym typeface="Roboto Mono"/>
              </a:rPr>
              <a:t>struct</a:t>
            </a:r>
            <a:r>
              <a:rPr lang="ru-RU" sz="950">
                <a:solidFill>
                  <a:srgbClr val="37474F"/>
                </a:solidFill>
                <a:latin typeface="Roboto Mono"/>
                <a:ea typeface="Roboto Mono"/>
                <a:cs typeface="Roboto Mono"/>
                <a:sym typeface="Roboto Mono"/>
              </a:rPr>
              <a:t> </a:t>
            </a:r>
            <a:r>
              <a:rPr lang="ru-RU" sz="950">
                <a:solidFill>
                  <a:srgbClr val="9C27B0"/>
                </a:solidFill>
                <a:latin typeface="Roboto Mono"/>
                <a:ea typeface="Roboto Mono"/>
                <a:cs typeface="Roboto Mono"/>
                <a:sym typeface="Roboto Mono"/>
              </a:rPr>
              <a:t>complex_struct</a:t>
            </a:r>
            <a:r>
              <a:rPr lang="ru-RU" sz="950">
                <a:solidFill>
                  <a:srgbClr val="37474F"/>
                </a:solidFill>
                <a:latin typeface="Roboto Mono"/>
                <a:ea typeface="Roboto Mono"/>
                <a:cs typeface="Roboto Mono"/>
                <a:sym typeface="Roboto Mono"/>
              </a:rPr>
              <a:t> {</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int</a:t>
            </a:r>
            <a:r>
              <a:rPr lang="ru-RU" sz="950">
                <a:solidFill>
                  <a:srgbClr val="37474F"/>
                </a:solidFill>
                <a:latin typeface="Roboto Mono"/>
                <a:ea typeface="Roboto Mono"/>
                <a:cs typeface="Roboto Mono"/>
                <a:sym typeface="Roboto Mono"/>
              </a:rPr>
              <a:t> id;</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double</a:t>
            </a:r>
            <a:r>
              <a:rPr lang="ru-RU" sz="950">
                <a:solidFill>
                  <a:srgbClr val="37474F"/>
                </a:solidFill>
                <a:latin typeface="Roboto Mono"/>
                <a:ea typeface="Roboto Mono"/>
                <a:cs typeface="Roboto Mono"/>
                <a:sym typeface="Roboto Mono"/>
              </a:rPr>
              <a:t> a;</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long</a:t>
            </a:r>
            <a:r>
              <a:rPr lang="ru-RU" sz="950">
                <a:solidFill>
                  <a:srgbClr val="37474F"/>
                </a:solidFill>
                <a:latin typeface="Roboto Mono"/>
                <a:ea typeface="Roboto Mono"/>
                <a:cs typeface="Roboto Mono"/>
                <a:sym typeface="Roboto Mono"/>
              </a:rPr>
              <a:t> d;</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char</a:t>
            </a:r>
            <a:r>
              <a:rPr lang="ru-RU" sz="950">
                <a:solidFill>
                  <a:srgbClr val="37474F"/>
                </a:solidFill>
                <a:latin typeface="Roboto Mono"/>
                <a:ea typeface="Roboto Mono"/>
                <a:cs typeface="Roboto Mono"/>
                <a:sym typeface="Roboto Mono"/>
              </a:rPr>
              <a:t> buf[</a:t>
            </a:r>
            <a:r>
              <a:rPr lang="ru-RU" sz="950">
                <a:solidFill>
                  <a:srgbClr val="C53929"/>
                </a:solidFill>
                <a:latin typeface="Roboto Mono"/>
                <a:ea typeface="Roboto Mono"/>
                <a:cs typeface="Roboto Mono"/>
                <a:sym typeface="Roboto Mono"/>
              </a:rPr>
              <a:t>10</a:t>
            </a:r>
            <a:r>
              <a:rPr lang="ru-RU" sz="950">
                <a:solidFill>
                  <a:srgbClr val="37474F"/>
                </a:solidFill>
                <a:latin typeface="Roboto Mono"/>
                <a:ea typeface="Roboto Mono"/>
                <a:cs typeface="Roboto Mono"/>
                <a:sym typeface="Roboto Mono"/>
              </a:rPr>
              <a: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char</a:t>
            </a:r>
            <a:r>
              <a:rPr lang="ru-RU" sz="950">
                <a:solidFill>
                  <a:srgbClr val="37474F"/>
                </a:solidFill>
                <a:latin typeface="Roboto Mono"/>
                <a:ea typeface="Roboto Mono"/>
                <a:cs typeface="Roboto Mono"/>
                <a:sym typeface="Roboto Mono"/>
              </a:rPr>
              <a:t> *long_buf;</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F51B5"/>
                </a:solidFill>
                <a:latin typeface="Roboto Mono"/>
                <a:ea typeface="Roboto Mono"/>
                <a:cs typeface="Roboto Mono"/>
                <a:sym typeface="Roboto Mono"/>
              </a:rPr>
              <a:t>struct</a:t>
            </a:r>
            <a:r>
              <a:rPr lang="ru-RU" sz="950">
                <a:solidFill>
                  <a:srgbClr val="37474F"/>
                </a:solidFill>
                <a:latin typeface="Roboto Mono"/>
                <a:ea typeface="Roboto Mono"/>
                <a:cs typeface="Roboto Mono"/>
                <a:sym typeface="Roboto Mono"/>
              </a:rPr>
              <a:t> </a:t>
            </a:r>
            <a:r>
              <a:rPr lang="ru-RU" sz="950">
                <a:solidFill>
                  <a:srgbClr val="9C27B0"/>
                </a:solidFill>
                <a:latin typeface="Roboto Mono"/>
                <a:ea typeface="Roboto Mono"/>
                <a:cs typeface="Roboto Mono"/>
                <a:sym typeface="Roboto Mono"/>
              </a:rPr>
              <a:t>complex_struct</a:t>
            </a:r>
            <a:r>
              <a:rPr lang="ru-RU" sz="950">
                <a:solidFill>
                  <a:srgbClr val="37474F"/>
                </a:solidFill>
                <a:latin typeface="Roboto Mono"/>
                <a:ea typeface="Roboto Mono"/>
                <a:cs typeface="Roboto Mono"/>
                <a:sym typeface="Roboto Mono"/>
              </a:rPr>
              <a:t> *</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complex_struct_bad_new(</a:t>
            </a:r>
            <a:r>
              <a:rPr lang="ru-RU" sz="950">
                <a:solidFill>
                  <a:srgbClr val="3F51B5"/>
                </a:solidFill>
                <a:latin typeface="Roboto Mono"/>
                <a:ea typeface="Roboto Mono"/>
                <a:cs typeface="Roboto Mono"/>
                <a:sym typeface="Roboto Mono"/>
              </a:rPr>
              <a:t>int</a:t>
            </a:r>
            <a:r>
              <a:rPr lang="ru-RU" sz="950">
                <a:solidFill>
                  <a:srgbClr val="37474F"/>
                </a:solidFill>
                <a:latin typeface="Roboto Mono"/>
                <a:ea typeface="Roboto Mono"/>
                <a:cs typeface="Roboto Mono"/>
                <a:sym typeface="Roboto Mono"/>
              </a:rPr>
              <a:t> long_buf_len)</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struct</a:t>
            </a:r>
            <a:r>
              <a:rPr lang="ru-RU" sz="950">
                <a:solidFill>
                  <a:srgbClr val="37474F"/>
                </a:solidFill>
                <a:latin typeface="Roboto Mono"/>
                <a:ea typeface="Roboto Mono"/>
                <a:cs typeface="Roboto Mono"/>
                <a:sym typeface="Roboto Mono"/>
              </a:rPr>
              <a:t> </a:t>
            </a:r>
            <a:r>
              <a:rPr lang="ru-RU" sz="950">
                <a:solidFill>
                  <a:srgbClr val="9C27B0"/>
                </a:solidFill>
                <a:latin typeface="Roboto Mono"/>
                <a:ea typeface="Roboto Mono"/>
                <a:cs typeface="Roboto Mono"/>
                <a:sym typeface="Roboto Mono"/>
              </a:rPr>
              <a:t>complex_struct</a:t>
            </a:r>
            <a:r>
              <a:rPr lang="ru-RU" sz="950">
                <a:solidFill>
                  <a:srgbClr val="37474F"/>
                </a:solidFill>
                <a:latin typeface="Roboto Mono"/>
                <a:ea typeface="Roboto Mono"/>
                <a:cs typeface="Roboto Mono"/>
                <a:sym typeface="Roboto Mono"/>
              </a:rPr>
              <a:t> *ret =</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struct</a:t>
            </a:r>
            <a:r>
              <a:rPr lang="ru-RU" sz="950">
                <a:solidFill>
                  <a:srgbClr val="37474F"/>
                </a:solidFill>
                <a:latin typeface="Roboto Mono"/>
                <a:ea typeface="Roboto Mono"/>
                <a:cs typeface="Roboto Mono"/>
                <a:sym typeface="Roboto Mono"/>
              </a:rPr>
              <a:t> </a:t>
            </a:r>
            <a:r>
              <a:rPr lang="ru-RU" sz="950">
                <a:solidFill>
                  <a:srgbClr val="9C27B0"/>
                </a:solidFill>
                <a:latin typeface="Roboto Mono"/>
                <a:ea typeface="Roboto Mono"/>
                <a:cs typeface="Roboto Mono"/>
                <a:sym typeface="Roboto Mono"/>
              </a:rPr>
              <a:t>complex_struct</a:t>
            </a:r>
            <a:r>
              <a:rPr lang="ru-RU" sz="950">
                <a:solidFill>
                  <a:srgbClr val="37474F"/>
                </a:solidFill>
                <a:latin typeface="Roboto Mono"/>
                <a:ea typeface="Roboto Mono"/>
                <a:cs typeface="Roboto Mono"/>
                <a:sym typeface="Roboto Mono"/>
              </a:rPr>
              <a:t> *) malloc(</a:t>
            </a:r>
            <a:r>
              <a:rPr lang="ru-RU" sz="950">
                <a:solidFill>
                  <a:srgbClr val="3F51B5"/>
                </a:solidFill>
                <a:latin typeface="Roboto Mono"/>
                <a:ea typeface="Roboto Mono"/>
                <a:cs typeface="Roboto Mono"/>
                <a:sym typeface="Roboto Mono"/>
              </a:rPr>
              <a:t>sizeof</a:t>
            </a:r>
            <a:r>
              <a:rPr lang="ru-RU" sz="950">
                <a:solidFill>
                  <a:srgbClr val="37474F"/>
                </a:solidFill>
                <a:latin typeface="Roboto Mono"/>
                <a:ea typeface="Roboto Mono"/>
                <a:cs typeface="Roboto Mono"/>
                <a:sym typeface="Roboto Mono"/>
              </a:rPr>
              <a:t>(*ret));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ret-&gt;long_buf = (</a:t>
            </a:r>
            <a:r>
              <a:rPr lang="ru-RU" sz="950">
                <a:solidFill>
                  <a:srgbClr val="3F51B5"/>
                </a:solidFill>
                <a:latin typeface="Roboto Mono"/>
                <a:ea typeface="Roboto Mono"/>
                <a:cs typeface="Roboto Mono"/>
                <a:sym typeface="Roboto Mono"/>
              </a:rPr>
              <a:t>char</a:t>
            </a:r>
            <a:r>
              <a:rPr lang="ru-RU" sz="950">
                <a:solidFill>
                  <a:srgbClr val="37474F"/>
                </a:solidFill>
                <a:latin typeface="Roboto Mono"/>
                <a:ea typeface="Roboto Mono"/>
                <a:cs typeface="Roboto Mono"/>
                <a:sym typeface="Roboto Mono"/>
              </a:rPr>
              <a:t> *) malloc(long_buf_len);</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return</a:t>
            </a:r>
            <a:r>
              <a:rPr lang="ru-RU" sz="950">
                <a:solidFill>
                  <a:srgbClr val="37474F"/>
                </a:solidFill>
                <a:latin typeface="Roboto Mono"/>
                <a:ea typeface="Roboto Mono"/>
                <a:cs typeface="Roboto Mono"/>
                <a:sym typeface="Roboto Mono"/>
              </a:rPr>
              <a:t> ret;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F51B5"/>
                </a:solidFill>
                <a:latin typeface="Roboto Mono"/>
                <a:ea typeface="Roboto Mono"/>
                <a:cs typeface="Roboto Mono"/>
                <a:sym typeface="Roboto Mono"/>
              </a:rPr>
              <a:t>struct</a:t>
            </a:r>
            <a:r>
              <a:rPr lang="ru-RU" sz="950">
                <a:solidFill>
                  <a:srgbClr val="37474F"/>
                </a:solidFill>
                <a:latin typeface="Roboto Mono"/>
                <a:ea typeface="Roboto Mono"/>
                <a:cs typeface="Roboto Mono"/>
                <a:sym typeface="Roboto Mono"/>
              </a:rPr>
              <a:t> </a:t>
            </a:r>
            <a:r>
              <a:rPr lang="ru-RU" sz="950">
                <a:solidFill>
                  <a:srgbClr val="9C27B0"/>
                </a:solidFill>
                <a:latin typeface="Roboto Mono"/>
                <a:ea typeface="Roboto Mono"/>
                <a:cs typeface="Roboto Mono"/>
                <a:sym typeface="Roboto Mono"/>
              </a:rPr>
              <a:t>complex_struct</a:t>
            </a:r>
            <a:r>
              <a:rPr lang="ru-RU" sz="950">
                <a:solidFill>
                  <a:srgbClr val="37474F"/>
                </a:solidFill>
                <a:latin typeface="Roboto Mono"/>
                <a:ea typeface="Roboto Mono"/>
                <a:cs typeface="Roboto Mono"/>
                <a:sym typeface="Roboto Mono"/>
              </a:rPr>
              <a:t> *</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complex_struct_good_new(</a:t>
            </a:r>
            <a:r>
              <a:rPr lang="ru-RU" sz="950">
                <a:solidFill>
                  <a:srgbClr val="3F51B5"/>
                </a:solidFill>
                <a:latin typeface="Roboto Mono"/>
                <a:ea typeface="Roboto Mono"/>
                <a:cs typeface="Roboto Mono"/>
                <a:sym typeface="Roboto Mono"/>
              </a:rPr>
              <a:t>int</a:t>
            </a:r>
            <a:r>
              <a:rPr lang="ru-RU" sz="950">
                <a:solidFill>
                  <a:srgbClr val="37474F"/>
                </a:solidFill>
                <a:latin typeface="Roboto Mono"/>
                <a:ea typeface="Roboto Mono"/>
                <a:cs typeface="Roboto Mono"/>
                <a:sym typeface="Roboto Mono"/>
              </a:rPr>
              <a:t> long_buf_len)</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struct</a:t>
            </a:r>
            <a:r>
              <a:rPr lang="ru-RU" sz="950">
                <a:solidFill>
                  <a:srgbClr val="37474F"/>
                </a:solidFill>
                <a:latin typeface="Roboto Mono"/>
                <a:ea typeface="Roboto Mono"/>
                <a:cs typeface="Roboto Mono"/>
                <a:sym typeface="Roboto Mono"/>
              </a:rPr>
              <a:t> </a:t>
            </a:r>
            <a:r>
              <a:rPr lang="ru-RU" sz="950">
                <a:solidFill>
                  <a:srgbClr val="9C27B0"/>
                </a:solidFill>
                <a:latin typeface="Roboto Mono"/>
                <a:ea typeface="Roboto Mono"/>
                <a:cs typeface="Roboto Mono"/>
                <a:sym typeface="Roboto Mono"/>
              </a:rPr>
              <a:t>complex_struct</a:t>
            </a:r>
            <a:r>
              <a:rPr lang="ru-RU" sz="950">
                <a:solidFill>
                  <a:srgbClr val="37474F"/>
                </a:solidFill>
                <a:latin typeface="Roboto Mono"/>
                <a:ea typeface="Roboto Mono"/>
                <a:cs typeface="Roboto Mono"/>
                <a:sym typeface="Roboto Mono"/>
              </a:rPr>
              <a:t> *ret;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int</a:t>
            </a:r>
            <a:r>
              <a:rPr lang="ru-RU" sz="950">
                <a:solidFill>
                  <a:srgbClr val="37474F"/>
                </a:solidFill>
                <a:latin typeface="Roboto Mono"/>
                <a:ea typeface="Roboto Mono"/>
                <a:cs typeface="Roboto Mono"/>
                <a:sym typeface="Roboto Mono"/>
              </a:rPr>
              <a:t> size = </a:t>
            </a:r>
            <a:r>
              <a:rPr lang="ru-RU" sz="950">
                <a:solidFill>
                  <a:srgbClr val="3F51B5"/>
                </a:solidFill>
                <a:latin typeface="Roboto Mono"/>
                <a:ea typeface="Roboto Mono"/>
                <a:cs typeface="Roboto Mono"/>
                <a:sym typeface="Roboto Mono"/>
              </a:rPr>
              <a:t>sizeof</a:t>
            </a:r>
            <a:r>
              <a:rPr lang="ru-RU" sz="950">
                <a:solidFill>
                  <a:srgbClr val="37474F"/>
                </a:solidFill>
                <a:latin typeface="Roboto Mono"/>
                <a:ea typeface="Roboto Mono"/>
                <a:cs typeface="Roboto Mono"/>
                <a:sym typeface="Roboto Mono"/>
              </a:rPr>
              <a:t>(*ret) + long_buf_len;</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ret = (</a:t>
            </a:r>
            <a:r>
              <a:rPr lang="ru-RU" sz="950">
                <a:solidFill>
                  <a:srgbClr val="3F51B5"/>
                </a:solidFill>
                <a:latin typeface="Roboto Mono"/>
                <a:ea typeface="Roboto Mono"/>
                <a:cs typeface="Roboto Mono"/>
                <a:sym typeface="Roboto Mono"/>
              </a:rPr>
              <a:t>struct</a:t>
            </a:r>
            <a:r>
              <a:rPr lang="ru-RU" sz="950">
                <a:solidFill>
                  <a:srgbClr val="37474F"/>
                </a:solidFill>
                <a:latin typeface="Roboto Mono"/>
                <a:ea typeface="Roboto Mono"/>
                <a:cs typeface="Roboto Mono"/>
                <a:sym typeface="Roboto Mono"/>
              </a:rPr>
              <a:t> </a:t>
            </a:r>
            <a:r>
              <a:rPr lang="ru-RU" sz="950">
                <a:solidFill>
                  <a:srgbClr val="9C27B0"/>
                </a:solidFill>
                <a:latin typeface="Roboto Mono"/>
                <a:ea typeface="Roboto Mono"/>
                <a:cs typeface="Roboto Mono"/>
                <a:sym typeface="Roboto Mono"/>
              </a:rPr>
              <a:t>complex_struct</a:t>
            </a:r>
            <a:r>
              <a:rPr lang="ru-RU" sz="950">
                <a:solidFill>
                  <a:srgbClr val="37474F"/>
                </a:solidFill>
                <a:latin typeface="Roboto Mono"/>
                <a:ea typeface="Roboto Mono"/>
                <a:cs typeface="Roboto Mono"/>
                <a:sym typeface="Roboto Mono"/>
              </a:rPr>
              <a:t> *) malloc(size);</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ret-&gt;long_buf = (</a:t>
            </a:r>
            <a:r>
              <a:rPr lang="ru-RU" sz="950">
                <a:solidFill>
                  <a:srgbClr val="3F51B5"/>
                </a:solidFill>
                <a:latin typeface="Roboto Mono"/>
                <a:ea typeface="Roboto Mono"/>
                <a:cs typeface="Roboto Mono"/>
                <a:sym typeface="Roboto Mono"/>
              </a:rPr>
              <a:t>char</a:t>
            </a:r>
            <a:r>
              <a:rPr lang="ru-RU" sz="950">
                <a:solidFill>
                  <a:srgbClr val="37474F"/>
                </a:solidFill>
                <a:latin typeface="Roboto Mono"/>
                <a:ea typeface="Roboto Mono"/>
                <a:cs typeface="Roboto Mono"/>
                <a:sym typeface="Roboto Mono"/>
              </a:rPr>
              <a:t> *) ret + </a:t>
            </a:r>
            <a:r>
              <a:rPr lang="ru-RU" sz="950">
                <a:solidFill>
                  <a:srgbClr val="3F51B5"/>
                </a:solidFill>
                <a:latin typeface="Roboto Mono"/>
                <a:ea typeface="Roboto Mono"/>
                <a:cs typeface="Roboto Mono"/>
                <a:sym typeface="Roboto Mono"/>
              </a:rPr>
              <a:t>sizeof</a:t>
            </a:r>
            <a:r>
              <a:rPr lang="ru-RU" sz="950">
                <a:solidFill>
                  <a:srgbClr val="37474F"/>
                </a:solidFill>
                <a:latin typeface="Roboto Mono"/>
                <a:ea typeface="Roboto Mono"/>
                <a:cs typeface="Roboto Mono"/>
                <a:sym typeface="Roboto Mono"/>
              </a:rPr>
              <a:t>(*ret);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return</a:t>
            </a:r>
            <a:r>
              <a:rPr lang="ru-RU" sz="950">
                <a:solidFill>
                  <a:srgbClr val="37474F"/>
                </a:solidFill>
                <a:latin typeface="Roboto Mono"/>
                <a:ea typeface="Roboto Mono"/>
                <a:cs typeface="Roboto Mono"/>
                <a:sym typeface="Roboto Mono"/>
              </a:rPr>
              <a:t> ret;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F51B5"/>
                </a:solidFill>
                <a:latin typeface="Roboto Mono"/>
                <a:ea typeface="Roboto Mono"/>
                <a:cs typeface="Roboto Mono"/>
                <a:sym typeface="Roboto Mono"/>
              </a:rPr>
              <a:t>int</a:t>
            </a:r>
            <a:r>
              <a:rPr lang="ru-RU" sz="950">
                <a:solidFill>
                  <a:srgbClr val="37474F"/>
                </a:solidFill>
                <a:latin typeface="Roboto Mono"/>
                <a:ea typeface="Roboto Mono"/>
                <a:cs typeface="Roboto Mono"/>
                <a:sym typeface="Roboto Mono"/>
              </a:rPr>
              <a:t> main()</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a:t>
            </a:r>
            <a:endParaRPr sz="9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950">
                <a:solidFill>
                  <a:srgbClr val="37474F"/>
                </a:solidFill>
                <a:latin typeface="Roboto Mono"/>
                <a:ea typeface="Roboto Mono"/>
                <a:cs typeface="Roboto Mono"/>
                <a:sym typeface="Roboto Mono"/>
              </a:rPr>
              <a:t>    </a:t>
            </a:r>
            <a:r>
              <a:rPr lang="ru-RU" sz="950">
                <a:solidFill>
                  <a:srgbClr val="3F51B5"/>
                </a:solidFill>
                <a:latin typeface="Roboto Mono"/>
                <a:ea typeface="Roboto Mono"/>
                <a:cs typeface="Roboto Mono"/>
                <a:sym typeface="Roboto Mono"/>
              </a:rPr>
              <a:t>return</a:t>
            </a:r>
            <a:r>
              <a:rPr lang="ru-RU" sz="950">
                <a:solidFill>
                  <a:srgbClr val="37474F"/>
                </a:solidFill>
                <a:latin typeface="Roboto Mono"/>
                <a:ea typeface="Roboto Mono"/>
                <a:cs typeface="Roboto Mono"/>
                <a:sym typeface="Roboto Mono"/>
              </a:rPr>
              <a:t> </a:t>
            </a:r>
            <a:r>
              <a:rPr lang="ru-RU" sz="950">
                <a:solidFill>
                  <a:srgbClr val="C53929"/>
                </a:solidFill>
                <a:latin typeface="Roboto Mono"/>
                <a:ea typeface="Roboto Mono"/>
                <a:cs typeface="Roboto Mono"/>
                <a:sym typeface="Roboto Mono"/>
              </a:rPr>
              <a:t>0</a:t>
            </a:r>
            <a:r>
              <a:rPr lang="ru-RU" sz="950">
                <a:solidFill>
                  <a:srgbClr val="37474F"/>
                </a:solidFill>
                <a:latin typeface="Roboto Mono"/>
                <a:ea typeface="Roboto Mono"/>
                <a:cs typeface="Roboto Mono"/>
                <a:sym typeface="Roboto Mono"/>
              </a:rPr>
              <a:t>;</a:t>
            </a:r>
            <a:endParaRPr sz="9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950">
                <a:solidFill>
                  <a:srgbClr val="37474F"/>
                </a:solidFill>
                <a:latin typeface="Roboto Mono"/>
                <a:ea typeface="Roboto Mono"/>
                <a:cs typeface="Roboto Mono"/>
                <a:sym typeface="Roboto Mono"/>
              </a:rPr>
              <a:t>}</a:t>
            </a:r>
            <a:endParaRPr sz="700"/>
          </a:p>
        </p:txBody>
      </p:sp>
      <p:sp>
        <p:nvSpPr>
          <p:cNvPr id="944" name="Google Shape;944;p58"/>
          <p:cNvSpPr txBox="1"/>
          <p:nvPr/>
        </p:nvSpPr>
        <p:spPr>
          <a:xfrm>
            <a:off x="7631275" y="6186150"/>
            <a:ext cx="357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u="sng">
                <a:solidFill>
                  <a:schemeClr val="hlink"/>
                </a:solidFill>
                <a:hlinkClick r:id="rId3"/>
              </a:rPr>
              <a:t>3_memory/1_compact_struct.c</a:t>
            </a:r>
            <a:endParaRPr sz="2000"/>
          </a:p>
        </p:txBody>
      </p:sp>
      <p:sp>
        <p:nvSpPr>
          <p:cNvPr id="945" name="Google Shape;945;p58"/>
          <p:cNvSpPr/>
          <p:nvPr/>
        </p:nvSpPr>
        <p:spPr>
          <a:xfrm>
            <a:off x="1128200" y="2700100"/>
            <a:ext cx="4386000" cy="1381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8"/>
          <p:cNvSpPr txBox="1"/>
          <p:nvPr/>
        </p:nvSpPr>
        <p:spPr>
          <a:xfrm>
            <a:off x="5679150" y="2631450"/>
            <a:ext cx="2814300" cy="159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Это плохо.</a:t>
            </a:r>
            <a:endParaRPr sz="2250">
              <a:highlight>
                <a:srgbClr val="FFFFFF"/>
              </a:highlight>
            </a:endParaRPr>
          </a:p>
          <a:p>
            <a:pPr indent="0" lvl="0" marL="0" rtl="0" algn="ctr">
              <a:lnSpc>
                <a:spcPct val="115000"/>
              </a:lnSpc>
              <a:spcBef>
                <a:spcPts val="0"/>
              </a:spcBef>
              <a:spcAft>
                <a:spcPts val="0"/>
              </a:spcAft>
              <a:buNone/>
            </a:pPr>
            <a:r>
              <a:rPr lang="ru-RU" sz="2250">
                <a:highlight>
                  <a:srgbClr val="FFFFFF"/>
                </a:highlight>
              </a:rPr>
              <a:t>Ничего не знаем про кэш.</a:t>
            </a:r>
            <a:endParaRPr sz="2250">
              <a:highlight>
                <a:srgbClr val="FFFFFF"/>
              </a:highlight>
            </a:endParaRPr>
          </a:p>
          <a:p>
            <a:pPr indent="0" lvl="0" marL="0" rtl="0" algn="l">
              <a:spcBef>
                <a:spcPts val="0"/>
              </a:spcBef>
              <a:spcAft>
                <a:spcPts val="0"/>
              </a:spcAft>
              <a:buNone/>
            </a:pPr>
            <a:r>
              <a:t/>
            </a:r>
            <a:endParaRPr/>
          </a:p>
        </p:txBody>
      </p:sp>
      <p:sp>
        <p:nvSpPr>
          <p:cNvPr id="947" name="Google Shape;947;p58"/>
          <p:cNvSpPr/>
          <p:nvPr/>
        </p:nvSpPr>
        <p:spPr>
          <a:xfrm>
            <a:off x="1052425" y="4081900"/>
            <a:ext cx="4386000" cy="1381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8"/>
          <p:cNvSpPr txBox="1"/>
          <p:nvPr/>
        </p:nvSpPr>
        <p:spPr>
          <a:xfrm>
            <a:off x="5438425" y="5096500"/>
            <a:ext cx="37902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В одной кэш-линии.</a:t>
            </a:r>
            <a:endParaRPr/>
          </a:p>
        </p:txBody>
      </p:sp>
      <p:pic>
        <p:nvPicPr>
          <p:cNvPr id="949" name="Google Shape;949;p58"/>
          <p:cNvPicPr preferRelativeResize="0"/>
          <p:nvPr/>
        </p:nvPicPr>
        <p:blipFill>
          <a:blip r:embed="rId4">
            <a:alphaModFix/>
          </a:blip>
          <a:stretch>
            <a:fillRect/>
          </a:stretch>
        </p:blipFill>
        <p:spPr>
          <a:xfrm>
            <a:off x="5817375" y="3951375"/>
            <a:ext cx="2537846" cy="123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59"/>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Оперативная память (1/2)</a:t>
            </a:r>
            <a:endParaRPr/>
          </a:p>
        </p:txBody>
      </p:sp>
      <p:sp>
        <p:nvSpPr>
          <p:cNvPr id="955" name="Google Shape;955;p5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956" name="Google Shape;956;p59"/>
          <p:cNvSpPr txBox="1"/>
          <p:nvPr/>
        </p:nvSpPr>
        <p:spPr>
          <a:xfrm>
            <a:off x="1005375" y="1283700"/>
            <a:ext cx="96807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Dynamic Random Access Memory - DRAM</a:t>
            </a:r>
            <a:endParaRPr/>
          </a:p>
        </p:txBody>
      </p:sp>
      <p:pic>
        <p:nvPicPr>
          <p:cNvPr id="957" name="Google Shape;957;p59"/>
          <p:cNvPicPr preferRelativeResize="0"/>
          <p:nvPr/>
        </p:nvPicPr>
        <p:blipFill>
          <a:blip r:embed="rId3">
            <a:alphaModFix/>
          </a:blip>
          <a:stretch>
            <a:fillRect/>
          </a:stretch>
        </p:blipFill>
        <p:spPr>
          <a:xfrm>
            <a:off x="2424113" y="1814700"/>
            <a:ext cx="7343775" cy="2076450"/>
          </a:xfrm>
          <a:prstGeom prst="rect">
            <a:avLst/>
          </a:prstGeom>
          <a:noFill/>
          <a:ln>
            <a:noFill/>
          </a:ln>
        </p:spPr>
      </p:pic>
      <p:sp>
        <p:nvSpPr>
          <p:cNvPr id="958" name="Google Shape;958;p59"/>
          <p:cNvSpPr txBox="1"/>
          <p:nvPr/>
        </p:nvSpPr>
        <p:spPr>
          <a:xfrm>
            <a:off x="2085700" y="4093425"/>
            <a:ext cx="17118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SRAM бит</a:t>
            </a:r>
            <a:endParaRPr/>
          </a:p>
        </p:txBody>
      </p:sp>
      <p:sp>
        <p:nvSpPr>
          <p:cNvPr id="959" name="Google Shape;959;p59"/>
          <p:cNvSpPr txBox="1"/>
          <p:nvPr/>
        </p:nvSpPr>
        <p:spPr>
          <a:xfrm>
            <a:off x="4331900" y="4093425"/>
            <a:ext cx="17118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D</a:t>
            </a:r>
            <a:r>
              <a:rPr lang="ru-RU" sz="2250" u="sng">
                <a:highlight>
                  <a:srgbClr val="FFFFFF"/>
                </a:highlight>
              </a:rPr>
              <a:t>RAM бит</a:t>
            </a:r>
            <a:endParaRPr/>
          </a:p>
        </p:txBody>
      </p:sp>
      <p:sp>
        <p:nvSpPr>
          <p:cNvPr id="960" name="Google Shape;960;p59"/>
          <p:cNvSpPr txBox="1"/>
          <p:nvPr/>
        </p:nvSpPr>
        <p:spPr>
          <a:xfrm>
            <a:off x="6483925" y="4624425"/>
            <a:ext cx="38655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ru-RU" sz="1800">
                <a:highlight>
                  <a:srgbClr val="FFFFFF"/>
                </a:highlight>
              </a:rPr>
              <a:t>емкость - фемтофарад (10^-15)</a:t>
            </a:r>
            <a:endParaRPr sz="1800">
              <a:highlight>
                <a:srgbClr val="FFFFFF"/>
              </a:highlight>
            </a:endParaRPr>
          </a:p>
          <a:p>
            <a:pPr indent="-342900" lvl="0" marL="457200" rtl="0" algn="l">
              <a:lnSpc>
                <a:spcPct val="115000"/>
              </a:lnSpc>
              <a:spcBef>
                <a:spcPts val="0"/>
              </a:spcBef>
              <a:spcAft>
                <a:spcPts val="0"/>
              </a:spcAft>
              <a:buSzPts val="1800"/>
              <a:buChar char="-"/>
            </a:pPr>
            <a:r>
              <a:rPr lang="ru-RU" sz="1800">
                <a:highlight>
                  <a:srgbClr val="FFFFFF"/>
                </a:highlight>
              </a:rPr>
              <a:t>сопротивление - тераом 10^12</a:t>
            </a:r>
            <a:endParaRPr sz="1800">
              <a:highlight>
                <a:srgbClr val="FFFFFF"/>
              </a:highlight>
            </a:endParaRPr>
          </a:p>
          <a:p>
            <a:pPr indent="-342900" lvl="0" marL="457200" rtl="0" algn="l">
              <a:lnSpc>
                <a:spcPct val="115000"/>
              </a:lnSpc>
              <a:spcBef>
                <a:spcPts val="0"/>
              </a:spcBef>
              <a:spcAft>
                <a:spcPts val="0"/>
              </a:spcAft>
              <a:buSzPts val="1800"/>
              <a:buChar char="-"/>
            </a:pPr>
            <a:r>
              <a:rPr lang="ru-RU" sz="1800">
                <a:highlight>
                  <a:srgbClr val="FFFFFF"/>
                </a:highlight>
              </a:rPr>
              <a:t>нужен ресет раз в 50-100мс</a:t>
            </a:r>
            <a:endParaRPr/>
          </a:p>
        </p:txBody>
      </p:sp>
      <p:pic>
        <p:nvPicPr>
          <p:cNvPr id="961" name="Google Shape;961;p59"/>
          <p:cNvPicPr preferRelativeResize="0"/>
          <p:nvPr/>
        </p:nvPicPr>
        <p:blipFill>
          <a:blip r:embed="rId4">
            <a:alphaModFix/>
          </a:blip>
          <a:stretch>
            <a:fillRect/>
          </a:stretch>
        </p:blipFill>
        <p:spPr>
          <a:xfrm>
            <a:off x="1834583" y="4624425"/>
            <a:ext cx="2307929" cy="1567325"/>
          </a:xfrm>
          <a:prstGeom prst="rect">
            <a:avLst/>
          </a:prstGeom>
          <a:noFill/>
          <a:ln>
            <a:noFill/>
          </a:ln>
        </p:spPr>
      </p:pic>
      <p:pic>
        <p:nvPicPr>
          <p:cNvPr id="962" name="Google Shape;962;p59"/>
          <p:cNvPicPr preferRelativeResize="0"/>
          <p:nvPr/>
        </p:nvPicPr>
        <p:blipFill>
          <a:blip r:embed="rId5">
            <a:alphaModFix/>
          </a:blip>
          <a:stretch>
            <a:fillRect/>
          </a:stretch>
        </p:blipFill>
        <p:spPr>
          <a:xfrm>
            <a:off x="4521295" y="4935350"/>
            <a:ext cx="1333000" cy="93695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60"/>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Оперативная память (2/2)</a:t>
            </a:r>
            <a:endParaRPr/>
          </a:p>
        </p:txBody>
      </p:sp>
      <p:sp>
        <p:nvSpPr>
          <p:cNvPr id="968" name="Google Shape;968;p6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969" name="Google Shape;969;p60"/>
          <p:cNvPicPr preferRelativeResize="0"/>
          <p:nvPr/>
        </p:nvPicPr>
        <p:blipFill>
          <a:blip r:embed="rId3">
            <a:alphaModFix/>
          </a:blip>
          <a:stretch>
            <a:fillRect/>
          </a:stretch>
        </p:blipFill>
        <p:spPr>
          <a:xfrm>
            <a:off x="2951650" y="1564300"/>
            <a:ext cx="5788150" cy="3329200"/>
          </a:xfrm>
          <a:prstGeom prst="rect">
            <a:avLst/>
          </a:prstGeom>
          <a:noFill/>
          <a:ln>
            <a:noFill/>
          </a:ln>
        </p:spPr>
      </p:pic>
      <p:sp>
        <p:nvSpPr>
          <p:cNvPr id="970" name="Google Shape;970;p60"/>
          <p:cNvSpPr txBox="1"/>
          <p:nvPr/>
        </p:nvSpPr>
        <p:spPr>
          <a:xfrm>
            <a:off x="2573175" y="5021650"/>
            <a:ext cx="66879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Основная проблема - установка/снятие бита занимает время.</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Что дальше?</a:t>
            </a:r>
            <a:endParaRPr/>
          </a:p>
        </p:txBody>
      </p:sp>
      <p:sp>
        <p:nvSpPr>
          <p:cNvPr id="976" name="Google Shape;976;p6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977" name="Google Shape;977;p61"/>
          <p:cNvSpPr txBox="1"/>
          <p:nvPr/>
        </p:nvSpPr>
        <p:spPr>
          <a:xfrm>
            <a:off x="1776225" y="3173925"/>
            <a:ext cx="81390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Просто внешние устройства, передают данные через оперативную память, обращения через ядро.</a:t>
            </a:r>
            <a:endParaRPr/>
          </a:p>
        </p:txBody>
      </p:sp>
      <p:sp>
        <p:nvSpPr>
          <p:cNvPr id="978" name="Google Shape;978;p61"/>
          <p:cNvSpPr txBox="1"/>
          <p:nvPr/>
        </p:nvSpPr>
        <p:spPr>
          <a:xfrm>
            <a:off x="1776225" y="1410600"/>
            <a:ext cx="81390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Диски?</a:t>
            </a:r>
            <a:endParaRPr/>
          </a:p>
        </p:txBody>
      </p:sp>
      <p:pic>
        <p:nvPicPr>
          <p:cNvPr id="979" name="Google Shape;979;p61"/>
          <p:cNvPicPr preferRelativeResize="0"/>
          <p:nvPr/>
        </p:nvPicPr>
        <p:blipFill>
          <a:blip r:embed="rId3">
            <a:alphaModFix/>
          </a:blip>
          <a:stretch>
            <a:fillRect/>
          </a:stretch>
        </p:blipFill>
        <p:spPr>
          <a:xfrm>
            <a:off x="5345671" y="2114850"/>
            <a:ext cx="1000125" cy="885825"/>
          </a:xfrm>
          <a:prstGeom prst="rect">
            <a:avLst/>
          </a:prstGeom>
          <a:noFill/>
          <a:ln>
            <a:noFill/>
          </a:ln>
        </p:spPr>
      </p:pic>
      <p:sp>
        <p:nvSpPr>
          <p:cNvPr id="980" name="Google Shape;980;p61"/>
          <p:cNvSpPr txBox="1"/>
          <p:nvPr/>
        </p:nvSpPr>
        <p:spPr>
          <a:xfrm>
            <a:off x="1917275" y="4357875"/>
            <a:ext cx="8139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Выше - виртуальная память.</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6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a:t>
            </a:r>
            <a:r>
              <a:rPr lang="ru-RU"/>
              <a:t> память (1/12)</a:t>
            </a:r>
            <a:endParaRPr/>
          </a:p>
        </p:txBody>
      </p:sp>
      <p:sp>
        <p:nvSpPr>
          <p:cNvPr id="986" name="Google Shape;986;p6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987" name="Google Shape;987;p62"/>
          <p:cNvPicPr preferRelativeResize="0"/>
          <p:nvPr/>
        </p:nvPicPr>
        <p:blipFill>
          <a:blip r:embed="rId3">
            <a:alphaModFix/>
          </a:blip>
          <a:stretch>
            <a:fillRect/>
          </a:stretch>
        </p:blipFill>
        <p:spPr>
          <a:xfrm>
            <a:off x="3264450" y="2478944"/>
            <a:ext cx="5162550" cy="3895725"/>
          </a:xfrm>
          <a:prstGeom prst="rect">
            <a:avLst/>
          </a:prstGeom>
          <a:noFill/>
          <a:ln>
            <a:noFill/>
          </a:ln>
        </p:spPr>
      </p:pic>
      <p:sp>
        <p:nvSpPr>
          <p:cNvPr id="988" name="Google Shape;988;p62"/>
          <p:cNvSpPr txBox="1"/>
          <p:nvPr/>
        </p:nvSpPr>
        <p:spPr>
          <a:xfrm>
            <a:off x="1813675" y="1450950"/>
            <a:ext cx="80028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ru-RU" sz="2250">
                <a:highlight>
                  <a:srgbClr val="FFFFFF"/>
                </a:highlight>
              </a:rPr>
              <a:t>M</a:t>
            </a:r>
            <a:r>
              <a:rPr lang="ru-RU" sz="2250">
                <a:highlight>
                  <a:srgbClr val="FFFFFF"/>
                </a:highlight>
              </a:rPr>
              <a:t>emory </a:t>
            </a:r>
            <a:r>
              <a:rPr b="1" lang="ru-RU" sz="2250">
                <a:highlight>
                  <a:srgbClr val="FFFFFF"/>
                </a:highlight>
              </a:rPr>
              <a:t>M</a:t>
            </a:r>
            <a:r>
              <a:rPr lang="ru-RU" sz="2250">
                <a:highlight>
                  <a:srgbClr val="FFFFFF"/>
                </a:highlight>
              </a:rPr>
              <a:t>anagement </a:t>
            </a:r>
            <a:r>
              <a:rPr b="1" lang="ru-RU" sz="2250">
                <a:highlight>
                  <a:srgbClr val="FFFFFF"/>
                </a:highlight>
              </a:rPr>
              <a:t>U</a:t>
            </a:r>
            <a:r>
              <a:rPr lang="ru-RU" sz="2250">
                <a:highlight>
                  <a:srgbClr val="FFFFFF"/>
                </a:highlight>
              </a:rPr>
              <a:t>nit - устройство для аппаратной трансляции в физический адрес</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 память (2/12)</a:t>
            </a:r>
            <a:endParaRPr/>
          </a:p>
        </p:txBody>
      </p:sp>
      <p:sp>
        <p:nvSpPr>
          <p:cNvPr id="994" name="Google Shape;994;p6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995" name="Google Shape;995;p63"/>
          <p:cNvPicPr preferRelativeResize="0"/>
          <p:nvPr/>
        </p:nvPicPr>
        <p:blipFill>
          <a:blip r:embed="rId3">
            <a:alphaModFix/>
          </a:blip>
          <a:stretch>
            <a:fillRect/>
          </a:stretch>
        </p:blipFill>
        <p:spPr>
          <a:xfrm>
            <a:off x="830213" y="1612419"/>
            <a:ext cx="1514475" cy="1714500"/>
          </a:xfrm>
          <a:prstGeom prst="rect">
            <a:avLst/>
          </a:prstGeom>
          <a:noFill/>
          <a:ln>
            <a:noFill/>
          </a:ln>
        </p:spPr>
      </p:pic>
      <p:sp>
        <p:nvSpPr>
          <p:cNvPr id="996" name="Google Shape;996;p63"/>
          <p:cNvSpPr txBox="1"/>
          <p:nvPr/>
        </p:nvSpPr>
        <p:spPr>
          <a:xfrm>
            <a:off x="3017000" y="1559225"/>
            <a:ext cx="64398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Физическая и виртуальная память разбиваются на страницы по 4-8 Кб</a:t>
            </a:r>
            <a:endParaRPr/>
          </a:p>
        </p:txBody>
      </p:sp>
      <p:sp>
        <p:nvSpPr>
          <p:cNvPr id="997" name="Google Shape;997;p63"/>
          <p:cNvSpPr/>
          <p:nvPr/>
        </p:nvSpPr>
        <p:spPr>
          <a:xfrm>
            <a:off x="3897800" y="3483650"/>
            <a:ext cx="27432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virt_page</a:t>
            </a:r>
            <a:endParaRPr sz="2200"/>
          </a:p>
        </p:txBody>
      </p:sp>
      <p:cxnSp>
        <p:nvCxnSpPr>
          <p:cNvPr id="998" name="Google Shape;998;p63"/>
          <p:cNvCxnSpPr/>
          <p:nvPr/>
        </p:nvCxnSpPr>
        <p:spPr>
          <a:xfrm flipH="1">
            <a:off x="3897675" y="4078250"/>
            <a:ext cx="2743200" cy="6300"/>
          </a:xfrm>
          <a:prstGeom prst="straightConnector1">
            <a:avLst/>
          </a:prstGeom>
          <a:noFill/>
          <a:ln cap="flat" cmpd="sng" w="28575">
            <a:solidFill>
              <a:srgbClr val="000000"/>
            </a:solidFill>
            <a:prstDash val="dot"/>
            <a:round/>
            <a:headEnd len="med" w="med" type="stealth"/>
            <a:tailEnd len="med" w="med" type="stealth"/>
          </a:ln>
        </p:spPr>
      </p:cxnSp>
      <p:sp>
        <p:nvSpPr>
          <p:cNvPr id="999" name="Google Shape;999;p63"/>
          <p:cNvSpPr txBox="1"/>
          <p:nvPr/>
        </p:nvSpPr>
        <p:spPr>
          <a:xfrm>
            <a:off x="4065125" y="4073875"/>
            <a:ext cx="2332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900"/>
              <a:t>log₂page_count</a:t>
            </a:r>
            <a:endParaRPr sz="1900"/>
          </a:p>
        </p:txBody>
      </p:sp>
      <p:sp>
        <p:nvSpPr>
          <p:cNvPr id="1000" name="Google Shape;1000;p63"/>
          <p:cNvSpPr/>
          <p:nvPr/>
        </p:nvSpPr>
        <p:spPr>
          <a:xfrm>
            <a:off x="6641000" y="3483650"/>
            <a:ext cx="26889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offset</a:t>
            </a:r>
            <a:endParaRPr sz="2200"/>
          </a:p>
        </p:txBody>
      </p:sp>
      <p:sp>
        <p:nvSpPr>
          <p:cNvPr id="1001" name="Google Shape;1001;p63"/>
          <p:cNvSpPr txBox="1"/>
          <p:nvPr/>
        </p:nvSpPr>
        <p:spPr>
          <a:xfrm>
            <a:off x="3486025" y="5108650"/>
            <a:ext cx="5844000" cy="5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550">
                <a:highlight>
                  <a:srgbClr val="FFFFFF"/>
                </a:highlight>
                <a:latin typeface="Times New Roman"/>
                <a:ea typeface="Times New Roman"/>
                <a:cs typeface="Times New Roman"/>
                <a:sym typeface="Times New Roman"/>
              </a:rPr>
              <a:t>MMU:</a:t>
            </a:r>
            <a:r>
              <a:rPr i="1" lang="ru-RU" sz="2550">
                <a:highlight>
                  <a:srgbClr val="FFFFFF"/>
                </a:highlight>
                <a:latin typeface="Times New Roman"/>
                <a:ea typeface="Times New Roman"/>
                <a:cs typeface="Times New Roman"/>
                <a:sym typeface="Times New Roman"/>
              </a:rPr>
              <a:t> virtual</a:t>
            </a:r>
            <a:r>
              <a:rPr lang="ru-RU" sz="2550">
                <a:highlight>
                  <a:srgbClr val="FFFFFF"/>
                </a:highlight>
                <a:latin typeface="Times New Roman"/>
                <a:ea typeface="Times New Roman"/>
                <a:cs typeface="Times New Roman"/>
                <a:sym typeface="Times New Roman"/>
              </a:rPr>
              <a:t>_</a:t>
            </a:r>
            <a:r>
              <a:rPr i="1" lang="ru-RU" sz="2550">
                <a:highlight>
                  <a:srgbClr val="FFFFFF"/>
                </a:highlight>
                <a:latin typeface="Times New Roman"/>
                <a:ea typeface="Times New Roman"/>
                <a:cs typeface="Times New Roman"/>
                <a:sym typeface="Times New Roman"/>
              </a:rPr>
              <a:t>page</a:t>
            </a:r>
            <a:r>
              <a:rPr lang="ru-RU" sz="2550">
                <a:highlight>
                  <a:srgbClr val="FFFFFF"/>
                </a:highlight>
                <a:latin typeface="Times New Roman"/>
                <a:ea typeface="Times New Roman"/>
                <a:cs typeface="Times New Roman"/>
                <a:sym typeface="Times New Roman"/>
              </a:rPr>
              <a:t>⇒</a:t>
            </a:r>
            <a:r>
              <a:rPr i="1" lang="ru-RU" sz="2550">
                <a:highlight>
                  <a:srgbClr val="FFFFFF"/>
                </a:highlight>
                <a:latin typeface="Times New Roman"/>
                <a:ea typeface="Times New Roman"/>
                <a:cs typeface="Times New Roman"/>
                <a:sym typeface="Times New Roman"/>
              </a:rPr>
              <a:t> →𝟆𝞪</a:t>
            </a:r>
            <a:r>
              <a:rPr lang="ru-RU" sz="2650">
                <a:highlight>
                  <a:srgbClr val="FFFFFF"/>
                </a:highlight>
                <a:latin typeface="Times New Roman"/>
                <a:ea typeface="Times New Roman"/>
                <a:cs typeface="Times New Roman"/>
                <a:sym typeface="Times New Roman"/>
              </a:rPr>
              <a:t>⇒</a:t>
            </a:r>
            <a:r>
              <a:rPr i="1" lang="ru-RU" sz="2550">
                <a:highlight>
                  <a:srgbClr val="FFFFFF"/>
                </a:highlight>
                <a:latin typeface="Times New Roman"/>
                <a:ea typeface="Times New Roman"/>
                <a:cs typeface="Times New Roman"/>
                <a:sym typeface="Times New Roman"/>
              </a:rPr>
              <a:t> </a:t>
            </a:r>
            <a:r>
              <a:rPr i="1" lang="ru-RU" sz="2650">
                <a:highlight>
                  <a:srgbClr val="FFFFFF"/>
                </a:highlight>
              </a:rPr>
              <a:t>physical</a:t>
            </a:r>
            <a:r>
              <a:rPr lang="ru-RU" sz="2650">
                <a:highlight>
                  <a:srgbClr val="FFFFFF"/>
                </a:highlight>
                <a:latin typeface="Times New Roman"/>
                <a:ea typeface="Times New Roman"/>
                <a:cs typeface="Times New Roman"/>
                <a:sym typeface="Times New Roman"/>
              </a:rPr>
              <a:t>_</a:t>
            </a:r>
            <a:r>
              <a:rPr i="1" lang="ru-RU" sz="2650">
                <a:highlight>
                  <a:srgbClr val="FFFFFF"/>
                </a:highlight>
              </a:rPr>
              <a:t>page</a:t>
            </a:r>
            <a:endParaRPr sz="1300"/>
          </a:p>
        </p:txBody>
      </p:sp>
      <p:sp>
        <p:nvSpPr>
          <p:cNvPr id="1002" name="Google Shape;1002;p63"/>
          <p:cNvSpPr txBox="1"/>
          <p:nvPr/>
        </p:nvSpPr>
        <p:spPr>
          <a:xfrm>
            <a:off x="3536750" y="2796675"/>
            <a:ext cx="64398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Виртуальный адрес</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6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 память (3/12)</a:t>
            </a:r>
            <a:endParaRPr/>
          </a:p>
        </p:txBody>
      </p:sp>
      <p:sp>
        <p:nvSpPr>
          <p:cNvPr id="1008" name="Google Shape;1008;p6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009" name="Google Shape;1009;p64"/>
          <p:cNvSpPr txBox="1"/>
          <p:nvPr/>
        </p:nvSpPr>
        <p:spPr>
          <a:xfrm>
            <a:off x="2871350" y="2332450"/>
            <a:ext cx="34986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Индекс массива - номер виртуальной страницы</a:t>
            </a:r>
            <a:endParaRPr/>
          </a:p>
        </p:txBody>
      </p:sp>
      <p:sp>
        <p:nvSpPr>
          <p:cNvPr id="1010" name="Google Shape;1010;p64"/>
          <p:cNvSpPr/>
          <p:nvPr/>
        </p:nvSpPr>
        <p:spPr>
          <a:xfrm>
            <a:off x="6359300" y="2091600"/>
            <a:ext cx="760500" cy="405600"/>
          </a:xfrm>
          <a:prstGeom prst="rect">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1.</a:t>
            </a:r>
            <a:endParaRPr sz="2100"/>
          </a:p>
        </p:txBody>
      </p:sp>
      <p:sp>
        <p:nvSpPr>
          <p:cNvPr id="1011" name="Google Shape;1011;p64"/>
          <p:cNvSpPr/>
          <p:nvPr/>
        </p:nvSpPr>
        <p:spPr>
          <a:xfrm>
            <a:off x="6359300" y="2497200"/>
            <a:ext cx="760500" cy="405600"/>
          </a:xfrm>
          <a:prstGeom prst="rect">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2.</a:t>
            </a:r>
            <a:endParaRPr sz="2100"/>
          </a:p>
        </p:txBody>
      </p:sp>
      <p:sp>
        <p:nvSpPr>
          <p:cNvPr id="1012" name="Google Shape;1012;p64"/>
          <p:cNvSpPr/>
          <p:nvPr/>
        </p:nvSpPr>
        <p:spPr>
          <a:xfrm>
            <a:off x="6359300" y="2902800"/>
            <a:ext cx="760500" cy="405600"/>
          </a:xfrm>
          <a:prstGeom prst="rect">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3.</a:t>
            </a:r>
            <a:endParaRPr sz="2100"/>
          </a:p>
        </p:txBody>
      </p:sp>
      <p:sp>
        <p:nvSpPr>
          <p:cNvPr id="1013" name="Google Shape;1013;p64"/>
          <p:cNvSpPr/>
          <p:nvPr/>
        </p:nvSpPr>
        <p:spPr>
          <a:xfrm>
            <a:off x="6359300" y="3308400"/>
            <a:ext cx="760500" cy="405600"/>
          </a:xfrm>
          <a:prstGeom prst="rect">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4.</a:t>
            </a:r>
            <a:endParaRPr sz="2100"/>
          </a:p>
        </p:txBody>
      </p:sp>
      <p:sp>
        <p:nvSpPr>
          <p:cNvPr id="1014" name="Google Shape;1014;p64"/>
          <p:cNvSpPr/>
          <p:nvPr/>
        </p:nvSpPr>
        <p:spPr>
          <a:xfrm>
            <a:off x="6359300" y="3714000"/>
            <a:ext cx="760500" cy="405600"/>
          </a:xfrm>
          <a:prstGeom prst="rect">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5.</a:t>
            </a:r>
            <a:endParaRPr sz="2100"/>
          </a:p>
        </p:txBody>
      </p:sp>
      <p:sp>
        <p:nvSpPr>
          <p:cNvPr id="1015" name="Google Shape;1015;p64"/>
          <p:cNvSpPr/>
          <p:nvPr/>
        </p:nvSpPr>
        <p:spPr>
          <a:xfrm>
            <a:off x="6359300" y="4119600"/>
            <a:ext cx="760500" cy="405600"/>
          </a:xfrm>
          <a:prstGeom prst="rect">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6.</a:t>
            </a:r>
            <a:endParaRPr sz="2100"/>
          </a:p>
        </p:txBody>
      </p:sp>
      <p:sp>
        <p:nvSpPr>
          <p:cNvPr id="1016" name="Google Shape;1016;p64"/>
          <p:cNvSpPr/>
          <p:nvPr/>
        </p:nvSpPr>
        <p:spPr>
          <a:xfrm>
            <a:off x="6359300" y="4525200"/>
            <a:ext cx="760500" cy="405600"/>
          </a:xfrm>
          <a:prstGeom prst="rect">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7.</a:t>
            </a:r>
            <a:endParaRPr sz="2100"/>
          </a:p>
        </p:txBody>
      </p:sp>
      <p:sp>
        <p:nvSpPr>
          <p:cNvPr id="1017" name="Google Shape;1017;p64"/>
          <p:cNvSpPr/>
          <p:nvPr/>
        </p:nvSpPr>
        <p:spPr>
          <a:xfrm>
            <a:off x="7119800" y="209160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123</a:t>
            </a:r>
            <a:endParaRPr sz="2100"/>
          </a:p>
        </p:txBody>
      </p:sp>
      <p:sp>
        <p:nvSpPr>
          <p:cNvPr id="1018" name="Google Shape;1018;p64"/>
          <p:cNvSpPr/>
          <p:nvPr/>
        </p:nvSpPr>
        <p:spPr>
          <a:xfrm>
            <a:off x="7119800" y="249720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54</a:t>
            </a:r>
            <a:endParaRPr sz="2100"/>
          </a:p>
        </p:txBody>
      </p:sp>
      <p:sp>
        <p:nvSpPr>
          <p:cNvPr id="1019" name="Google Shape;1019;p64"/>
          <p:cNvSpPr/>
          <p:nvPr/>
        </p:nvSpPr>
        <p:spPr>
          <a:xfrm>
            <a:off x="7119800" y="290280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155</a:t>
            </a:r>
            <a:endParaRPr sz="2100"/>
          </a:p>
        </p:txBody>
      </p:sp>
      <p:sp>
        <p:nvSpPr>
          <p:cNvPr id="1020" name="Google Shape;1020;p64"/>
          <p:cNvSpPr/>
          <p:nvPr/>
        </p:nvSpPr>
        <p:spPr>
          <a:xfrm>
            <a:off x="7119800" y="330840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78</a:t>
            </a:r>
            <a:endParaRPr sz="2100"/>
          </a:p>
        </p:txBody>
      </p:sp>
      <p:sp>
        <p:nvSpPr>
          <p:cNvPr id="1021" name="Google Shape;1021;p64"/>
          <p:cNvSpPr/>
          <p:nvPr/>
        </p:nvSpPr>
        <p:spPr>
          <a:xfrm>
            <a:off x="7119800" y="371400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37</a:t>
            </a:r>
            <a:endParaRPr sz="2100"/>
          </a:p>
        </p:txBody>
      </p:sp>
      <p:sp>
        <p:nvSpPr>
          <p:cNvPr id="1022" name="Google Shape;1022;p64"/>
          <p:cNvSpPr/>
          <p:nvPr/>
        </p:nvSpPr>
        <p:spPr>
          <a:xfrm>
            <a:off x="7119800" y="411960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34</a:t>
            </a:r>
            <a:endParaRPr sz="2100"/>
          </a:p>
        </p:txBody>
      </p:sp>
      <p:sp>
        <p:nvSpPr>
          <p:cNvPr id="1023" name="Google Shape;1023;p64"/>
          <p:cNvSpPr/>
          <p:nvPr/>
        </p:nvSpPr>
        <p:spPr>
          <a:xfrm>
            <a:off x="7119800" y="452520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91</a:t>
            </a:r>
            <a:endParaRPr sz="2100"/>
          </a:p>
        </p:txBody>
      </p:sp>
      <p:sp>
        <p:nvSpPr>
          <p:cNvPr id="1024" name="Google Shape;1024;p64"/>
          <p:cNvSpPr txBox="1"/>
          <p:nvPr/>
        </p:nvSpPr>
        <p:spPr>
          <a:xfrm>
            <a:off x="6460700" y="1432400"/>
            <a:ext cx="2573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100"/>
              <a:t>Page table</a:t>
            </a:r>
            <a:endParaRPr b="1" sz="2100"/>
          </a:p>
        </p:txBody>
      </p:sp>
      <p:sp>
        <p:nvSpPr>
          <p:cNvPr id="1025" name="Google Shape;1025;p64"/>
          <p:cNvSpPr txBox="1"/>
          <p:nvPr/>
        </p:nvSpPr>
        <p:spPr>
          <a:xfrm>
            <a:off x="595800" y="3878800"/>
            <a:ext cx="6921300" cy="255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translate(</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*virt)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virt_page = virt &gt;&gt; offset_bits;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phys_page = page_table[virt_page];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offset = virt ~ (virt_page &lt;&lt; offset_bits);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return</a:t>
            </a:r>
            <a:r>
              <a:rPr lang="ru-RU" sz="1650">
                <a:solidFill>
                  <a:srgbClr val="37474F"/>
                </a:solidFill>
                <a:latin typeface="Roboto Mono"/>
                <a:ea typeface="Roboto Mono"/>
                <a:cs typeface="Roboto Mono"/>
                <a:sym typeface="Roboto Mono"/>
              </a:rPr>
              <a:t> (phys_page &lt;&lt; offset_bits) | offset;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026" name="Google Shape;1026;p64"/>
          <p:cNvSpPr/>
          <p:nvPr/>
        </p:nvSpPr>
        <p:spPr>
          <a:xfrm>
            <a:off x="3726875" y="4221000"/>
            <a:ext cx="1293000" cy="2028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a:solidFill>
                  <a:srgbClr val="980000"/>
                </a:solidFill>
              </a:rPr>
              <a:t>pseudocode</a:t>
            </a:r>
            <a:endParaRPr>
              <a:solidFill>
                <a:srgbClr val="980000"/>
              </a:solidFill>
            </a:endParaRPr>
          </a:p>
        </p:txBody>
      </p:sp>
      <p:sp>
        <p:nvSpPr>
          <p:cNvPr id="1027" name="Google Shape;1027;p64"/>
          <p:cNvSpPr txBox="1"/>
          <p:nvPr/>
        </p:nvSpPr>
        <p:spPr>
          <a:xfrm>
            <a:off x="8767900" y="1363875"/>
            <a:ext cx="2743200" cy="1196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Номер физической страницы</a:t>
            </a:r>
            <a:endParaRPr sz="2250">
              <a:highlight>
                <a:srgbClr val="FFFFFF"/>
              </a:highlight>
            </a:endParaRPr>
          </a:p>
          <a:p>
            <a:pPr indent="0" lvl="0" marL="0" rtl="0" algn="l">
              <a:spcBef>
                <a:spcPts val="0"/>
              </a:spcBef>
              <a:spcAft>
                <a:spcPts val="0"/>
              </a:spcAft>
              <a:buNone/>
            </a:pPr>
            <a:r>
              <a:t/>
            </a:r>
            <a:endParaRPr/>
          </a:p>
        </p:txBody>
      </p:sp>
      <p:sp>
        <p:nvSpPr>
          <p:cNvPr id="1028" name="Google Shape;1028;p64"/>
          <p:cNvSpPr txBox="1"/>
          <p:nvPr/>
        </p:nvSpPr>
        <p:spPr>
          <a:xfrm>
            <a:off x="9521200" y="2449200"/>
            <a:ext cx="1989900" cy="158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050">
                <a:solidFill>
                  <a:srgbClr val="B60000"/>
                </a:solidFill>
                <a:highlight>
                  <a:srgbClr val="FFFFFF"/>
                </a:highlight>
              </a:rPr>
              <a:t>Одна большая таблица? Слишком дорого.</a:t>
            </a:r>
            <a:endParaRPr sz="1200"/>
          </a:p>
        </p:txBody>
      </p:sp>
      <p:sp>
        <p:nvSpPr>
          <p:cNvPr id="1029" name="Google Shape;1029;p64"/>
          <p:cNvSpPr txBox="1"/>
          <p:nvPr/>
        </p:nvSpPr>
        <p:spPr>
          <a:xfrm>
            <a:off x="9521200" y="4423800"/>
            <a:ext cx="1989900" cy="122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050">
                <a:solidFill>
                  <a:srgbClr val="B60000"/>
                </a:solidFill>
                <a:highlight>
                  <a:srgbClr val="FFFFFF"/>
                </a:highlight>
              </a:rPr>
              <a:t>Все в память? Слишком медленно.</a:t>
            </a:r>
            <a:endParaRPr sz="1850">
              <a:solidFill>
                <a:srgbClr val="B60000"/>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17"/>
                                        </p:tgtEl>
                                        <p:attrNameLst>
                                          <p:attrName>style.visibility</p:attrName>
                                        </p:attrNameLst>
                                      </p:cBhvr>
                                      <p:to>
                                        <p:strVal val="visible"/>
                                      </p:to>
                                    </p:set>
                                    <p:anim calcmode="lin" valueType="num">
                                      <p:cBhvr additive="base">
                                        <p:cTn dur="1000"/>
                                        <p:tgtEl>
                                          <p:spTgt spid="10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18"/>
                                        </p:tgtEl>
                                        <p:attrNameLst>
                                          <p:attrName>style.visibility</p:attrName>
                                        </p:attrNameLst>
                                      </p:cBhvr>
                                      <p:to>
                                        <p:strVal val="visible"/>
                                      </p:to>
                                    </p:set>
                                    <p:anim calcmode="lin" valueType="num">
                                      <p:cBhvr additive="base">
                                        <p:cTn dur="1000"/>
                                        <p:tgtEl>
                                          <p:spTgt spid="10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19"/>
                                        </p:tgtEl>
                                        <p:attrNameLst>
                                          <p:attrName>style.visibility</p:attrName>
                                        </p:attrNameLst>
                                      </p:cBhvr>
                                      <p:to>
                                        <p:strVal val="visible"/>
                                      </p:to>
                                    </p:set>
                                    <p:anim calcmode="lin" valueType="num">
                                      <p:cBhvr additive="base">
                                        <p:cTn dur="1000"/>
                                        <p:tgtEl>
                                          <p:spTgt spid="10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20"/>
                                        </p:tgtEl>
                                        <p:attrNameLst>
                                          <p:attrName>style.visibility</p:attrName>
                                        </p:attrNameLst>
                                      </p:cBhvr>
                                      <p:to>
                                        <p:strVal val="visible"/>
                                      </p:to>
                                    </p:set>
                                    <p:anim calcmode="lin" valueType="num">
                                      <p:cBhvr additive="base">
                                        <p:cTn dur="1000"/>
                                        <p:tgtEl>
                                          <p:spTgt spid="10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21"/>
                                        </p:tgtEl>
                                        <p:attrNameLst>
                                          <p:attrName>style.visibility</p:attrName>
                                        </p:attrNameLst>
                                      </p:cBhvr>
                                      <p:to>
                                        <p:strVal val="visible"/>
                                      </p:to>
                                    </p:set>
                                    <p:anim calcmode="lin" valueType="num">
                                      <p:cBhvr additive="base">
                                        <p:cTn dur="1000"/>
                                        <p:tgtEl>
                                          <p:spTgt spid="10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22"/>
                                        </p:tgtEl>
                                        <p:attrNameLst>
                                          <p:attrName>style.visibility</p:attrName>
                                        </p:attrNameLst>
                                      </p:cBhvr>
                                      <p:to>
                                        <p:strVal val="visible"/>
                                      </p:to>
                                    </p:set>
                                    <p:anim calcmode="lin" valueType="num">
                                      <p:cBhvr additive="base">
                                        <p:cTn dur="1000"/>
                                        <p:tgtEl>
                                          <p:spTgt spid="10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23"/>
                                        </p:tgtEl>
                                        <p:attrNameLst>
                                          <p:attrName>style.visibility</p:attrName>
                                        </p:attrNameLst>
                                      </p:cBhvr>
                                      <p:to>
                                        <p:strVal val="visible"/>
                                      </p:to>
                                    </p:set>
                                    <p:anim calcmode="lin" valueType="num">
                                      <p:cBhvr additive="base">
                                        <p:cTn dur="1000"/>
                                        <p:tgtEl>
                                          <p:spTgt spid="10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10"/>
                                        </p:tgtEl>
                                        <p:attrNameLst>
                                          <p:attrName>style.visibility</p:attrName>
                                        </p:attrNameLst>
                                      </p:cBhvr>
                                      <p:to>
                                        <p:strVal val="visible"/>
                                      </p:to>
                                    </p:set>
                                    <p:anim calcmode="lin" valueType="num">
                                      <p:cBhvr additive="base">
                                        <p:cTn dur="1000"/>
                                        <p:tgtEl>
                                          <p:spTgt spid="10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11"/>
                                        </p:tgtEl>
                                        <p:attrNameLst>
                                          <p:attrName>style.visibility</p:attrName>
                                        </p:attrNameLst>
                                      </p:cBhvr>
                                      <p:to>
                                        <p:strVal val="visible"/>
                                      </p:to>
                                    </p:set>
                                    <p:anim calcmode="lin" valueType="num">
                                      <p:cBhvr additive="base">
                                        <p:cTn dur="1000"/>
                                        <p:tgtEl>
                                          <p:spTgt spid="10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12"/>
                                        </p:tgtEl>
                                        <p:attrNameLst>
                                          <p:attrName>style.visibility</p:attrName>
                                        </p:attrNameLst>
                                      </p:cBhvr>
                                      <p:to>
                                        <p:strVal val="visible"/>
                                      </p:to>
                                    </p:set>
                                    <p:anim calcmode="lin" valueType="num">
                                      <p:cBhvr additive="base">
                                        <p:cTn dur="1000"/>
                                        <p:tgtEl>
                                          <p:spTgt spid="10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13"/>
                                        </p:tgtEl>
                                        <p:attrNameLst>
                                          <p:attrName>style.visibility</p:attrName>
                                        </p:attrNameLst>
                                      </p:cBhvr>
                                      <p:to>
                                        <p:strVal val="visible"/>
                                      </p:to>
                                    </p:set>
                                    <p:anim calcmode="lin" valueType="num">
                                      <p:cBhvr additive="base">
                                        <p:cTn dur="1000"/>
                                        <p:tgtEl>
                                          <p:spTgt spid="10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14"/>
                                        </p:tgtEl>
                                        <p:attrNameLst>
                                          <p:attrName>style.visibility</p:attrName>
                                        </p:attrNameLst>
                                      </p:cBhvr>
                                      <p:to>
                                        <p:strVal val="visible"/>
                                      </p:to>
                                    </p:set>
                                    <p:anim calcmode="lin" valueType="num">
                                      <p:cBhvr additive="base">
                                        <p:cTn dur="1000"/>
                                        <p:tgtEl>
                                          <p:spTgt spid="10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15"/>
                                        </p:tgtEl>
                                        <p:attrNameLst>
                                          <p:attrName>style.visibility</p:attrName>
                                        </p:attrNameLst>
                                      </p:cBhvr>
                                      <p:to>
                                        <p:strVal val="visible"/>
                                      </p:to>
                                    </p:set>
                                    <p:anim calcmode="lin" valueType="num">
                                      <p:cBhvr additive="base">
                                        <p:cTn dur="1000"/>
                                        <p:tgtEl>
                                          <p:spTgt spid="10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16"/>
                                        </p:tgtEl>
                                        <p:attrNameLst>
                                          <p:attrName>style.visibility</p:attrName>
                                        </p:attrNameLst>
                                      </p:cBhvr>
                                      <p:to>
                                        <p:strVal val="visible"/>
                                      </p:to>
                                    </p:set>
                                    <p:anim calcmode="lin" valueType="num">
                                      <p:cBhvr additive="base">
                                        <p:cTn dur="1000"/>
                                        <p:tgtEl>
                                          <p:spTgt spid="10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65"/>
          <p:cNvSpPr txBox="1"/>
          <p:nvPr>
            <p:ph idx="1" type="body"/>
          </p:nvPr>
        </p:nvSpPr>
        <p:spPr>
          <a:xfrm>
            <a:off x="2639550" y="1612425"/>
            <a:ext cx="9228900" cy="18987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Вопрос (2 балла):</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Как решить проблему MMU и таблицы страниц?</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1035" name="Google Shape;1035;p6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 память (4/12)</a:t>
            </a:r>
            <a:endParaRPr/>
          </a:p>
        </p:txBody>
      </p:sp>
      <p:sp>
        <p:nvSpPr>
          <p:cNvPr id="1036" name="Google Shape;1036;p6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037" name="Google Shape;1037;p65"/>
          <p:cNvPicPr preferRelativeResize="0"/>
          <p:nvPr/>
        </p:nvPicPr>
        <p:blipFill>
          <a:blip r:embed="rId3">
            <a:alphaModFix/>
          </a:blip>
          <a:stretch>
            <a:fillRect/>
          </a:stretch>
        </p:blipFill>
        <p:spPr>
          <a:xfrm>
            <a:off x="982580" y="1562025"/>
            <a:ext cx="1101325" cy="1573300"/>
          </a:xfrm>
          <a:prstGeom prst="rect">
            <a:avLst/>
          </a:prstGeom>
          <a:noFill/>
          <a:ln>
            <a:noFill/>
          </a:ln>
        </p:spPr>
      </p:pic>
      <p:pic>
        <p:nvPicPr>
          <p:cNvPr id="1038" name="Google Shape;1038;p65"/>
          <p:cNvPicPr preferRelativeResize="0"/>
          <p:nvPr/>
        </p:nvPicPr>
        <p:blipFill>
          <a:blip r:embed="rId4">
            <a:alphaModFix/>
          </a:blip>
          <a:stretch>
            <a:fillRect/>
          </a:stretch>
        </p:blipFill>
        <p:spPr>
          <a:xfrm>
            <a:off x="740788" y="1445550"/>
            <a:ext cx="1437890" cy="1628700"/>
          </a:xfrm>
          <a:prstGeom prst="rect">
            <a:avLst/>
          </a:prstGeom>
          <a:noFill/>
          <a:ln>
            <a:noFill/>
          </a:ln>
        </p:spPr>
      </p:pic>
      <p:sp>
        <p:nvSpPr>
          <p:cNvPr id="1039" name="Google Shape;1039;p65"/>
          <p:cNvSpPr txBox="1"/>
          <p:nvPr/>
        </p:nvSpPr>
        <p:spPr>
          <a:xfrm>
            <a:off x="2959050" y="3511075"/>
            <a:ext cx="81117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Не знаешь, что делать - сделай кэш.</a:t>
            </a:r>
            <a:endParaRPr sz="2250">
              <a:highlight>
                <a:srgbClr val="FFFFFF"/>
              </a:highlight>
            </a:endParaRPr>
          </a:p>
        </p:txBody>
      </p:sp>
      <p:pic>
        <p:nvPicPr>
          <p:cNvPr id="1040" name="Google Shape;1040;p65"/>
          <p:cNvPicPr preferRelativeResize="0"/>
          <p:nvPr/>
        </p:nvPicPr>
        <p:blipFill>
          <a:blip r:embed="rId5">
            <a:alphaModFix/>
          </a:blip>
          <a:stretch>
            <a:fillRect/>
          </a:stretch>
        </p:blipFill>
        <p:spPr>
          <a:xfrm>
            <a:off x="5581396" y="4115125"/>
            <a:ext cx="2867025" cy="2419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6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6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 память (5/12)</a:t>
            </a:r>
            <a:endParaRPr/>
          </a:p>
        </p:txBody>
      </p:sp>
      <p:sp>
        <p:nvSpPr>
          <p:cNvPr id="1046" name="Google Shape;1046;p6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047" name="Google Shape;1047;p66"/>
          <p:cNvSpPr/>
          <p:nvPr/>
        </p:nvSpPr>
        <p:spPr>
          <a:xfrm>
            <a:off x="2197000" y="1739050"/>
            <a:ext cx="760500" cy="405600"/>
          </a:xfrm>
          <a:prstGeom prst="rect">
            <a:avLst/>
          </a:prstGeom>
          <a:solidFill>
            <a:srgbClr val="CCCCCC"/>
          </a:solid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1.</a:t>
            </a:r>
            <a:endParaRPr sz="2100"/>
          </a:p>
        </p:txBody>
      </p:sp>
      <p:sp>
        <p:nvSpPr>
          <p:cNvPr id="1048" name="Google Shape;1048;p66"/>
          <p:cNvSpPr/>
          <p:nvPr/>
        </p:nvSpPr>
        <p:spPr>
          <a:xfrm>
            <a:off x="2197000" y="2144650"/>
            <a:ext cx="760500" cy="405600"/>
          </a:xfrm>
          <a:prstGeom prst="rect">
            <a:avLst/>
          </a:prstGeom>
          <a:solidFill>
            <a:srgbClr val="CCCCCC"/>
          </a:solid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2.</a:t>
            </a:r>
            <a:endParaRPr sz="2100"/>
          </a:p>
        </p:txBody>
      </p:sp>
      <p:sp>
        <p:nvSpPr>
          <p:cNvPr id="1049" name="Google Shape;1049;p66"/>
          <p:cNvSpPr/>
          <p:nvPr/>
        </p:nvSpPr>
        <p:spPr>
          <a:xfrm>
            <a:off x="2197000" y="2550250"/>
            <a:ext cx="760500" cy="405600"/>
          </a:xfrm>
          <a:prstGeom prst="rect">
            <a:avLst/>
          </a:prstGeom>
          <a:solidFill>
            <a:srgbClr val="CCCCCC"/>
          </a:solid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3.</a:t>
            </a:r>
            <a:endParaRPr sz="2100"/>
          </a:p>
        </p:txBody>
      </p:sp>
      <p:sp>
        <p:nvSpPr>
          <p:cNvPr id="1050" name="Google Shape;1050;p66"/>
          <p:cNvSpPr/>
          <p:nvPr/>
        </p:nvSpPr>
        <p:spPr>
          <a:xfrm>
            <a:off x="2197000" y="2955850"/>
            <a:ext cx="760500" cy="405600"/>
          </a:xfrm>
          <a:prstGeom prst="rect">
            <a:avLst/>
          </a:prstGeom>
          <a:solidFill>
            <a:srgbClr val="CCCCCC"/>
          </a:solid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4.</a:t>
            </a:r>
            <a:endParaRPr sz="2100"/>
          </a:p>
        </p:txBody>
      </p:sp>
      <p:sp>
        <p:nvSpPr>
          <p:cNvPr id="1051" name="Google Shape;1051;p66"/>
          <p:cNvSpPr/>
          <p:nvPr/>
        </p:nvSpPr>
        <p:spPr>
          <a:xfrm>
            <a:off x="2197000" y="3361450"/>
            <a:ext cx="760500" cy="405600"/>
          </a:xfrm>
          <a:prstGeom prst="rect">
            <a:avLst/>
          </a:prstGeom>
          <a:solidFill>
            <a:srgbClr val="CCCCCC"/>
          </a:solid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5.</a:t>
            </a:r>
            <a:endParaRPr sz="2100"/>
          </a:p>
        </p:txBody>
      </p:sp>
      <p:sp>
        <p:nvSpPr>
          <p:cNvPr id="1052" name="Google Shape;1052;p66"/>
          <p:cNvSpPr/>
          <p:nvPr/>
        </p:nvSpPr>
        <p:spPr>
          <a:xfrm>
            <a:off x="2197000" y="3767050"/>
            <a:ext cx="760500" cy="405600"/>
          </a:xfrm>
          <a:prstGeom prst="rect">
            <a:avLst/>
          </a:prstGeom>
          <a:solidFill>
            <a:srgbClr val="CCCCCC"/>
          </a:solid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6.</a:t>
            </a:r>
            <a:endParaRPr sz="2100"/>
          </a:p>
        </p:txBody>
      </p:sp>
      <p:sp>
        <p:nvSpPr>
          <p:cNvPr id="1053" name="Google Shape;1053;p66"/>
          <p:cNvSpPr/>
          <p:nvPr/>
        </p:nvSpPr>
        <p:spPr>
          <a:xfrm>
            <a:off x="2197000" y="4172650"/>
            <a:ext cx="760500" cy="405600"/>
          </a:xfrm>
          <a:prstGeom prst="rect">
            <a:avLst/>
          </a:prstGeom>
          <a:solidFill>
            <a:srgbClr val="CCCCCC"/>
          </a:solid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7.</a:t>
            </a:r>
            <a:endParaRPr sz="2100"/>
          </a:p>
        </p:txBody>
      </p:sp>
      <p:sp>
        <p:nvSpPr>
          <p:cNvPr id="1054" name="Google Shape;1054;p66"/>
          <p:cNvSpPr/>
          <p:nvPr/>
        </p:nvSpPr>
        <p:spPr>
          <a:xfrm>
            <a:off x="2957500" y="173905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123</a:t>
            </a:r>
            <a:endParaRPr sz="2100"/>
          </a:p>
        </p:txBody>
      </p:sp>
      <p:sp>
        <p:nvSpPr>
          <p:cNvPr id="1055" name="Google Shape;1055;p66"/>
          <p:cNvSpPr/>
          <p:nvPr/>
        </p:nvSpPr>
        <p:spPr>
          <a:xfrm>
            <a:off x="2957500" y="214465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54</a:t>
            </a:r>
            <a:endParaRPr sz="2100"/>
          </a:p>
        </p:txBody>
      </p:sp>
      <p:sp>
        <p:nvSpPr>
          <p:cNvPr id="1056" name="Google Shape;1056;p66"/>
          <p:cNvSpPr/>
          <p:nvPr/>
        </p:nvSpPr>
        <p:spPr>
          <a:xfrm>
            <a:off x="2957500" y="255025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155</a:t>
            </a:r>
            <a:endParaRPr sz="2100"/>
          </a:p>
        </p:txBody>
      </p:sp>
      <p:sp>
        <p:nvSpPr>
          <p:cNvPr id="1057" name="Google Shape;1057;p66"/>
          <p:cNvSpPr/>
          <p:nvPr/>
        </p:nvSpPr>
        <p:spPr>
          <a:xfrm>
            <a:off x="2957500" y="295585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78</a:t>
            </a:r>
            <a:endParaRPr sz="2100"/>
          </a:p>
        </p:txBody>
      </p:sp>
      <p:sp>
        <p:nvSpPr>
          <p:cNvPr id="1058" name="Google Shape;1058;p66"/>
          <p:cNvSpPr/>
          <p:nvPr/>
        </p:nvSpPr>
        <p:spPr>
          <a:xfrm>
            <a:off x="2957500" y="336145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37</a:t>
            </a:r>
            <a:endParaRPr sz="2100"/>
          </a:p>
        </p:txBody>
      </p:sp>
      <p:sp>
        <p:nvSpPr>
          <p:cNvPr id="1059" name="Google Shape;1059;p66"/>
          <p:cNvSpPr/>
          <p:nvPr/>
        </p:nvSpPr>
        <p:spPr>
          <a:xfrm>
            <a:off x="2957500" y="376705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34</a:t>
            </a:r>
            <a:endParaRPr sz="2100"/>
          </a:p>
        </p:txBody>
      </p:sp>
      <p:sp>
        <p:nvSpPr>
          <p:cNvPr id="1060" name="Google Shape;1060;p66"/>
          <p:cNvSpPr/>
          <p:nvPr/>
        </p:nvSpPr>
        <p:spPr>
          <a:xfrm>
            <a:off x="2957500" y="4172650"/>
            <a:ext cx="19899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91</a:t>
            </a:r>
            <a:endParaRPr sz="2100"/>
          </a:p>
        </p:txBody>
      </p:sp>
      <p:sp>
        <p:nvSpPr>
          <p:cNvPr id="1061" name="Google Shape;1061;p66"/>
          <p:cNvSpPr/>
          <p:nvPr/>
        </p:nvSpPr>
        <p:spPr>
          <a:xfrm>
            <a:off x="6677200" y="1739050"/>
            <a:ext cx="1288800" cy="405600"/>
          </a:xfrm>
          <a:prstGeom prst="rect">
            <a:avLst/>
          </a:prstGeom>
          <a:solidFill>
            <a:srgbClr val="B7B7B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187.</a:t>
            </a:r>
            <a:endParaRPr sz="2100"/>
          </a:p>
        </p:txBody>
      </p:sp>
      <p:sp>
        <p:nvSpPr>
          <p:cNvPr id="1062" name="Google Shape;1062;p66"/>
          <p:cNvSpPr/>
          <p:nvPr/>
        </p:nvSpPr>
        <p:spPr>
          <a:xfrm>
            <a:off x="6677200" y="2144650"/>
            <a:ext cx="1288800" cy="405600"/>
          </a:xfrm>
          <a:prstGeom prst="rect">
            <a:avLst/>
          </a:prstGeom>
          <a:solidFill>
            <a:srgbClr val="B7B7B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232.</a:t>
            </a:r>
            <a:endParaRPr sz="2100"/>
          </a:p>
        </p:txBody>
      </p:sp>
      <p:sp>
        <p:nvSpPr>
          <p:cNvPr id="1063" name="Google Shape;1063;p66"/>
          <p:cNvSpPr/>
          <p:nvPr/>
        </p:nvSpPr>
        <p:spPr>
          <a:xfrm>
            <a:off x="6677200" y="2550250"/>
            <a:ext cx="1288800" cy="405600"/>
          </a:xfrm>
          <a:prstGeom prst="rect">
            <a:avLst/>
          </a:prstGeom>
          <a:solidFill>
            <a:srgbClr val="B7B7B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34</a:t>
            </a:r>
            <a:r>
              <a:rPr lang="ru-RU" sz="2100"/>
              <a:t>.</a:t>
            </a:r>
            <a:endParaRPr sz="2100"/>
          </a:p>
        </p:txBody>
      </p:sp>
      <p:sp>
        <p:nvSpPr>
          <p:cNvPr id="1064" name="Google Shape;1064;p66"/>
          <p:cNvSpPr/>
          <p:nvPr/>
        </p:nvSpPr>
        <p:spPr>
          <a:xfrm>
            <a:off x="6677200" y="2955850"/>
            <a:ext cx="1288800" cy="405600"/>
          </a:xfrm>
          <a:prstGeom prst="rect">
            <a:avLst/>
          </a:prstGeom>
          <a:solidFill>
            <a:srgbClr val="B7B7B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48.</a:t>
            </a:r>
            <a:endParaRPr sz="2100"/>
          </a:p>
        </p:txBody>
      </p:sp>
      <p:sp>
        <p:nvSpPr>
          <p:cNvPr id="1065" name="Google Shape;1065;p66"/>
          <p:cNvSpPr/>
          <p:nvPr/>
        </p:nvSpPr>
        <p:spPr>
          <a:xfrm>
            <a:off x="6677200" y="3361450"/>
            <a:ext cx="1288800" cy="405600"/>
          </a:xfrm>
          <a:prstGeom prst="rect">
            <a:avLst/>
          </a:prstGeom>
          <a:solidFill>
            <a:srgbClr val="B7B7B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9</a:t>
            </a:r>
            <a:r>
              <a:rPr lang="ru-RU" sz="2100"/>
              <a:t>5.</a:t>
            </a:r>
            <a:endParaRPr sz="2100"/>
          </a:p>
        </p:txBody>
      </p:sp>
      <p:sp>
        <p:nvSpPr>
          <p:cNvPr id="1066" name="Google Shape;1066;p66"/>
          <p:cNvSpPr/>
          <p:nvPr/>
        </p:nvSpPr>
        <p:spPr>
          <a:xfrm>
            <a:off x="6677200" y="3767050"/>
            <a:ext cx="1288800" cy="405600"/>
          </a:xfrm>
          <a:prstGeom prst="rect">
            <a:avLst/>
          </a:prstGeom>
          <a:solidFill>
            <a:srgbClr val="B7B7B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2</a:t>
            </a:r>
            <a:r>
              <a:rPr lang="ru-RU" sz="2100"/>
              <a:t>6.</a:t>
            </a:r>
            <a:endParaRPr sz="2100"/>
          </a:p>
        </p:txBody>
      </p:sp>
      <p:sp>
        <p:nvSpPr>
          <p:cNvPr id="1067" name="Google Shape;1067;p66"/>
          <p:cNvSpPr/>
          <p:nvPr/>
        </p:nvSpPr>
        <p:spPr>
          <a:xfrm>
            <a:off x="6677200" y="4172650"/>
            <a:ext cx="1288800" cy="405600"/>
          </a:xfrm>
          <a:prstGeom prst="rect">
            <a:avLst/>
          </a:prstGeom>
          <a:solidFill>
            <a:srgbClr val="B7B7B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9</a:t>
            </a:r>
            <a:r>
              <a:rPr lang="ru-RU" sz="2100"/>
              <a:t>7.</a:t>
            </a:r>
            <a:endParaRPr sz="2100"/>
          </a:p>
        </p:txBody>
      </p:sp>
      <p:sp>
        <p:nvSpPr>
          <p:cNvPr id="1068" name="Google Shape;1068;p66"/>
          <p:cNvSpPr/>
          <p:nvPr/>
        </p:nvSpPr>
        <p:spPr>
          <a:xfrm>
            <a:off x="7966075" y="1739050"/>
            <a:ext cx="16014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123</a:t>
            </a:r>
            <a:endParaRPr sz="2100"/>
          </a:p>
        </p:txBody>
      </p:sp>
      <p:sp>
        <p:nvSpPr>
          <p:cNvPr id="1069" name="Google Shape;1069;p66"/>
          <p:cNvSpPr/>
          <p:nvPr/>
        </p:nvSpPr>
        <p:spPr>
          <a:xfrm>
            <a:off x="7966075" y="2144650"/>
            <a:ext cx="16014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54</a:t>
            </a:r>
            <a:endParaRPr sz="2100"/>
          </a:p>
        </p:txBody>
      </p:sp>
      <p:sp>
        <p:nvSpPr>
          <p:cNvPr id="1070" name="Google Shape;1070;p66"/>
          <p:cNvSpPr/>
          <p:nvPr/>
        </p:nvSpPr>
        <p:spPr>
          <a:xfrm>
            <a:off x="7966075" y="2550250"/>
            <a:ext cx="16014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155</a:t>
            </a:r>
            <a:endParaRPr sz="2100"/>
          </a:p>
        </p:txBody>
      </p:sp>
      <p:sp>
        <p:nvSpPr>
          <p:cNvPr id="1071" name="Google Shape;1071;p66"/>
          <p:cNvSpPr/>
          <p:nvPr/>
        </p:nvSpPr>
        <p:spPr>
          <a:xfrm>
            <a:off x="7966075" y="2955850"/>
            <a:ext cx="16014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78</a:t>
            </a:r>
            <a:endParaRPr sz="2100"/>
          </a:p>
        </p:txBody>
      </p:sp>
      <p:sp>
        <p:nvSpPr>
          <p:cNvPr id="1072" name="Google Shape;1072;p66"/>
          <p:cNvSpPr/>
          <p:nvPr/>
        </p:nvSpPr>
        <p:spPr>
          <a:xfrm>
            <a:off x="7966075" y="3361450"/>
            <a:ext cx="16014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37</a:t>
            </a:r>
            <a:endParaRPr sz="2100"/>
          </a:p>
        </p:txBody>
      </p:sp>
      <p:sp>
        <p:nvSpPr>
          <p:cNvPr id="1073" name="Google Shape;1073;p66"/>
          <p:cNvSpPr/>
          <p:nvPr/>
        </p:nvSpPr>
        <p:spPr>
          <a:xfrm>
            <a:off x="7966075" y="3767050"/>
            <a:ext cx="16014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34</a:t>
            </a:r>
            <a:endParaRPr sz="2100"/>
          </a:p>
        </p:txBody>
      </p:sp>
      <p:sp>
        <p:nvSpPr>
          <p:cNvPr id="1074" name="Google Shape;1074;p66"/>
          <p:cNvSpPr/>
          <p:nvPr/>
        </p:nvSpPr>
        <p:spPr>
          <a:xfrm>
            <a:off x="7966075" y="4172650"/>
            <a:ext cx="1601400" cy="405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100"/>
              <a:t>91</a:t>
            </a:r>
            <a:endParaRPr sz="2100"/>
          </a:p>
        </p:txBody>
      </p:sp>
      <p:sp>
        <p:nvSpPr>
          <p:cNvPr id="1075" name="Google Shape;1075;p66"/>
          <p:cNvSpPr txBox="1"/>
          <p:nvPr/>
        </p:nvSpPr>
        <p:spPr>
          <a:xfrm>
            <a:off x="2374000" y="1267000"/>
            <a:ext cx="2573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100"/>
              <a:t>Page table</a:t>
            </a:r>
            <a:endParaRPr b="1" sz="2100"/>
          </a:p>
        </p:txBody>
      </p:sp>
      <p:sp>
        <p:nvSpPr>
          <p:cNvPr id="1076" name="Google Shape;1076;p66"/>
          <p:cNvSpPr txBox="1"/>
          <p:nvPr/>
        </p:nvSpPr>
        <p:spPr>
          <a:xfrm>
            <a:off x="6101175" y="1267000"/>
            <a:ext cx="4504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2100"/>
              <a:t>TLB (Translation Lookaside Buffer)</a:t>
            </a:r>
            <a:endParaRPr b="1" sz="2100"/>
          </a:p>
        </p:txBody>
      </p:sp>
      <p:sp>
        <p:nvSpPr>
          <p:cNvPr id="1077" name="Google Shape;1077;p66"/>
          <p:cNvSpPr txBox="1"/>
          <p:nvPr/>
        </p:nvSpPr>
        <p:spPr>
          <a:xfrm>
            <a:off x="1981000" y="4578250"/>
            <a:ext cx="3359400" cy="438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ru-RU" sz="1650">
                <a:solidFill>
                  <a:srgbClr val="37474F"/>
                </a:solidFill>
                <a:latin typeface="Roboto Mono"/>
                <a:ea typeface="Roboto Mono"/>
                <a:cs typeface="Roboto Mono"/>
                <a:sym typeface="Roboto Mono"/>
              </a:rPr>
              <a:t>std::vector&lt;</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&gt;</a:t>
            </a:r>
            <a:endParaRPr sz="1900"/>
          </a:p>
        </p:txBody>
      </p:sp>
      <p:sp>
        <p:nvSpPr>
          <p:cNvPr id="1078" name="Google Shape;1078;p66"/>
          <p:cNvSpPr txBox="1"/>
          <p:nvPr/>
        </p:nvSpPr>
        <p:spPr>
          <a:xfrm>
            <a:off x="1981000" y="4873200"/>
            <a:ext cx="3169200" cy="822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highlight>
                  <a:srgbClr val="FFFFFF"/>
                </a:highlight>
              </a:rPr>
              <a:t>Программная, тысячи, миллионы записей</a:t>
            </a:r>
            <a:endParaRPr/>
          </a:p>
        </p:txBody>
      </p:sp>
      <p:sp>
        <p:nvSpPr>
          <p:cNvPr id="1079" name="Google Shape;1079;p66"/>
          <p:cNvSpPr txBox="1"/>
          <p:nvPr/>
        </p:nvSpPr>
        <p:spPr>
          <a:xfrm>
            <a:off x="6101175" y="4578250"/>
            <a:ext cx="4101300" cy="43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std::map&lt;</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&gt;</a:t>
            </a:r>
            <a:endParaRPr sz="1650">
              <a:solidFill>
                <a:srgbClr val="37474F"/>
              </a:solidFill>
              <a:latin typeface="Roboto Mono"/>
              <a:ea typeface="Roboto Mono"/>
              <a:cs typeface="Roboto Mono"/>
              <a:sym typeface="Roboto Mono"/>
            </a:endParaRPr>
          </a:p>
        </p:txBody>
      </p:sp>
      <p:sp>
        <p:nvSpPr>
          <p:cNvPr id="1080" name="Google Shape;1080;p66"/>
          <p:cNvSpPr txBox="1"/>
          <p:nvPr/>
        </p:nvSpPr>
        <p:spPr>
          <a:xfrm>
            <a:off x="6567225" y="4873200"/>
            <a:ext cx="31692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Аппаратная, &lt; 100 записей. По сути и есть MMU.</a:t>
            </a:r>
            <a:endParaRPr sz="1800">
              <a:highlight>
                <a:srgbClr val="FFFFFF"/>
              </a:highlight>
            </a:endParaRPr>
          </a:p>
        </p:txBody>
      </p:sp>
      <p:sp>
        <p:nvSpPr>
          <p:cNvPr id="1081" name="Google Shape;1081;p66"/>
          <p:cNvSpPr txBox="1"/>
          <p:nvPr/>
        </p:nvSpPr>
        <p:spPr>
          <a:xfrm>
            <a:off x="2616000" y="5595425"/>
            <a:ext cx="69600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600">
                <a:highlight>
                  <a:srgbClr val="FFFFFF"/>
                </a:highlight>
              </a:rPr>
              <a:t>Процессор наперед подгружает нужные страницы. Можно помочь ему при помощи </a:t>
            </a:r>
            <a:r>
              <a:rPr lang="ru-RU" sz="1600">
                <a:solidFill>
                  <a:srgbClr val="333333"/>
                </a:solidFill>
                <a:highlight>
                  <a:srgbClr val="FFFFFF"/>
                </a:highlight>
                <a:latin typeface="Courier New"/>
                <a:ea typeface="Courier New"/>
                <a:cs typeface="Courier New"/>
                <a:sym typeface="Courier New"/>
              </a:rPr>
              <a:t>__builtin_prefetch</a:t>
            </a:r>
            <a:endParaRPr sz="1600">
              <a:highlight>
                <a:srgbClr val="FFFFFF"/>
              </a:highlight>
            </a:endParaRPr>
          </a:p>
        </p:txBody>
      </p:sp>
      <p:sp>
        <p:nvSpPr>
          <p:cNvPr id="1082" name="Google Shape;1082;p66"/>
          <p:cNvSpPr txBox="1"/>
          <p:nvPr/>
        </p:nvSpPr>
        <p:spPr>
          <a:xfrm>
            <a:off x="3457350" y="6257225"/>
            <a:ext cx="52029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ru-RU" sz="2250">
                <a:highlight>
                  <a:srgbClr val="FFFFFF"/>
                </a:highlight>
              </a:rPr>
              <a:t>C</a:t>
            </a:r>
            <a:r>
              <a:rPr lang="ru-RU" sz="2250">
                <a:highlight>
                  <a:srgbClr val="FFFFFF"/>
                </a:highlight>
              </a:rPr>
              <a:t>ontent </a:t>
            </a:r>
            <a:r>
              <a:rPr b="1" lang="ru-RU" sz="2250">
                <a:highlight>
                  <a:srgbClr val="FFFFFF"/>
                </a:highlight>
              </a:rPr>
              <a:t>A</a:t>
            </a:r>
            <a:r>
              <a:rPr lang="ru-RU" sz="2250">
                <a:highlight>
                  <a:srgbClr val="FFFFFF"/>
                </a:highlight>
              </a:rPr>
              <a:t>ddressable </a:t>
            </a:r>
            <a:r>
              <a:rPr b="1" lang="ru-RU" sz="2250">
                <a:highlight>
                  <a:srgbClr val="FFFFFF"/>
                </a:highlight>
              </a:rPr>
              <a:t>M</a:t>
            </a:r>
            <a:r>
              <a:rPr lang="ru-RU" sz="2250">
                <a:highlight>
                  <a:srgbClr val="FFFFFF"/>
                </a:highlight>
              </a:rPr>
              <a:t>emory - CAM</a:t>
            </a:r>
            <a:endParaRPr/>
          </a:p>
        </p:txBody>
      </p:sp>
      <p:sp>
        <p:nvSpPr>
          <p:cNvPr id="1083" name="Google Shape;1083;p66"/>
          <p:cNvSpPr/>
          <p:nvPr/>
        </p:nvSpPr>
        <p:spPr>
          <a:xfrm>
            <a:off x="7556300" y="2541250"/>
            <a:ext cx="760500" cy="829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68"/>
                                        </p:tgtEl>
                                        <p:attrNameLst>
                                          <p:attrName>style.visibility</p:attrName>
                                        </p:attrNameLst>
                                      </p:cBhvr>
                                      <p:to>
                                        <p:strVal val="visible"/>
                                      </p:to>
                                    </p:set>
                                    <p:anim calcmode="lin" valueType="num">
                                      <p:cBhvr additive="base">
                                        <p:cTn dur="1000"/>
                                        <p:tgtEl>
                                          <p:spTgt spid="10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69"/>
                                        </p:tgtEl>
                                        <p:attrNameLst>
                                          <p:attrName>style.visibility</p:attrName>
                                        </p:attrNameLst>
                                      </p:cBhvr>
                                      <p:to>
                                        <p:strVal val="visible"/>
                                      </p:to>
                                    </p:set>
                                    <p:anim calcmode="lin" valueType="num">
                                      <p:cBhvr additive="base">
                                        <p:cTn dur="1000"/>
                                        <p:tgtEl>
                                          <p:spTgt spid="10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70"/>
                                        </p:tgtEl>
                                        <p:attrNameLst>
                                          <p:attrName>style.visibility</p:attrName>
                                        </p:attrNameLst>
                                      </p:cBhvr>
                                      <p:to>
                                        <p:strVal val="visible"/>
                                      </p:to>
                                    </p:set>
                                    <p:anim calcmode="lin" valueType="num">
                                      <p:cBhvr additive="base">
                                        <p:cTn dur="1000"/>
                                        <p:tgtEl>
                                          <p:spTgt spid="10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71"/>
                                        </p:tgtEl>
                                        <p:attrNameLst>
                                          <p:attrName>style.visibility</p:attrName>
                                        </p:attrNameLst>
                                      </p:cBhvr>
                                      <p:to>
                                        <p:strVal val="visible"/>
                                      </p:to>
                                    </p:set>
                                    <p:anim calcmode="lin" valueType="num">
                                      <p:cBhvr additive="base">
                                        <p:cTn dur="1000"/>
                                        <p:tgtEl>
                                          <p:spTgt spid="10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72"/>
                                        </p:tgtEl>
                                        <p:attrNameLst>
                                          <p:attrName>style.visibility</p:attrName>
                                        </p:attrNameLst>
                                      </p:cBhvr>
                                      <p:to>
                                        <p:strVal val="visible"/>
                                      </p:to>
                                    </p:set>
                                    <p:anim calcmode="lin" valueType="num">
                                      <p:cBhvr additive="base">
                                        <p:cTn dur="1000"/>
                                        <p:tgtEl>
                                          <p:spTgt spid="10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73"/>
                                        </p:tgtEl>
                                        <p:attrNameLst>
                                          <p:attrName>style.visibility</p:attrName>
                                        </p:attrNameLst>
                                      </p:cBhvr>
                                      <p:to>
                                        <p:strVal val="visible"/>
                                      </p:to>
                                    </p:set>
                                    <p:anim calcmode="lin" valueType="num">
                                      <p:cBhvr additive="base">
                                        <p:cTn dur="1000"/>
                                        <p:tgtEl>
                                          <p:spTgt spid="10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74"/>
                                        </p:tgtEl>
                                        <p:attrNameLst>
                                          <p:attrName>style.visibility</p:attrName>
                                        </p:attrNameLst>
                                      </p:cBhvr>
                                      <p:to>
                                        <p:strVal val="visible"/>
                                      </p:to>
                                    </p:set>
                                    <p:anim calcmode="lin" valueType="num">
                                      <p:cBhvr additive="base">
                                        <p:cTn dur="1000"/>
                                        <p:tgtEl>
                                          <p:spTgt spid="10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1"/>
                                        </p:tgtEl>
                                        <p:attrNameLst>
                                          <p:attrName>style.visibility</p:attrName>
                                        </p:attrNameLst>
                                      </p:cBhvr>
                                      <p:to>
                                        <p:strVal val="visible"/>
                                      </p:to>
                                    </p:set>
                                    <p:anim calcmode="lin" valueType="num">
                                      <p:cBhvr additive="base">
                                        <p:cTn dur="1000"/>
                                        <p:tgtEl>
                                          <p:spTgt spid="10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2"/>
                                        </p:tgtEl>
                                        <p:attrNameLst>
                                          <p:attrName>style.visibility</p:attrName>
                                        </p:attrNameLst>
                                      </p:cBhvr>
                                      <p:to>
                                        <p:strVal val="visible"/>
                                      </p:to>
                                    </p:set>
                                    <p:anim calcmode="lin" valueType="num">
                                      <p:cBhvr additive="base">
                                        <p:cTn dur="1000"/>
                                        <p:tgtEl>
                                          <p:spTgt spid="10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3"/>
                                        </p:tgtEl>
                                        <p:attrNameLst>
                                          <p:attrName>style.visibility</p:attrName>
                                        </p:attrNameLst>
                                      </p:cBhvr>
                                      <p:to>
                                        <p:strVal val="visible"/>
                                      </p:to>
                                    </p:set>
                                    <p:anim calcmode="lin" valueType="num">
                                      <p:cBhvr additive="base">
                                        <p:cTn dur="1000"/>
                                        <p:tgtEl>
                                          <p:spTgt spid="10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4"/>
                                        </p:tgtEl>
                                        <p:attrNameLst>
                                          <p:attrName>style.visibility</p:attrName>
                                        </p:attrNameLst>
                                      </p:cBhvr>
                                      <p:to>
                                        <p:strVal val="visible"/>
                                      </p:to>
                                    </p:set>
                                    <p:anim calcmode="lin" valueType="num">
                                      <p:cBhvr additive="base">
                                        <p:cTn dur="1000"/>
                                        <p:tgtEl>
                                          <p:spTgt spid="10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5"/>
                                        </p:tgtEl>
                                        <p:attrNameLst>
                                          <p:attrName>style.visibility</p:attrName>
                                        </p:attrNameLst>
                                      </p:cBhvr>
                                      <p:to>
                                        <p:strVal val="visible"/>
                                      </p:to>
                                    </p:set>
                                    <p:anim calcmode="lin" valueType="num">
                                      <p:cBhvr additive="base">
                                        <p:cTn dur="1000"/>
                                        <p:tgtEl>
                                          <p:spTgt spid="10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6"/>
                                        </p:tgtEl>
                                        <p:attrNameLst>
                                          <p:attrName>style.visibility</p:attrName>
                                        </p:attrNameLst>
                                      </p:cBhvr>
                                      <p:to>
                                        <p:strVal val="visible"/>
                                      </p:to>
                                    </p:set>
                                    <p:anim calcmode="lin" valueType="num">
                                      <p:cBhvr additive="base">
                                        <p:cTn dur="1000"/>
                                        <p:tgtEl>
                                          <p:spTgt spid="10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7"/>
                                        </p:tgtEl>
                                        <p:attrNameLst>
                                          <p:attrName>style.visibility</p:attrName>
                                        </p:attrNameLst>
                                      </p:cBhvr>
                                      <p:to>
                                        <p:strVal val="visible"/>
                                      </p:to>
                                    </p:set>
                                    <p:anim calcmode="lin" valueType="num">
                                      <p:cBhvr additive="base">
                                        <p:cTn dur="1000"/>
                                        <p:tgtEl>
                                          <p:spTgt spid="10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54"/>
                                        </p:tgtEl>
                                        <p:attrNameLst>
                                          <p:attrName>style.visibility</p:attrName>
                                        </p:attrNameLst>
                                      </p:cBhvr>
                                      <p:to>
                                        <p:strVal val="visible"/>
                                      </p:to>
                                    </p:set>
                                    <p:anim calcmode="lin" valueType="num">
                                      <p:cBhvr additive="base">
                                        <p:cTn dur="1000"/>
                                        <p:tgtEl>
                                          <p:spTgt spid="10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55"/>
                                        </p:tgtEl>
                                        <p:attrNameLst>
                                          <p:attrName>style.visibility</p:attrName>
                                        </p:attrNameLst>
                                      </p:cBhvr>
                                      <p:to>
                                        <p:strVal val="visible"/>
                                      </p:to>
                                    </p:set>
                                    <p:anim calcmode="lin" valueType="num">
                                      <p:cBhvr additive="base">
                                        <p:cTn dur="1000"/>
                                        <p:tgtEl>
                                          <p:spTgt spid="10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56"/>
                                        </p:tgtEl>
                                        <p:attrNameLst>
                                          <p:attrName>style.visibility</p:attrName>
                                        </p:attrNameLst>
                                      </p:cBhvr>
                                      <p:to>
                                        <p:strVal val="visible"/>
                                      </p:to>
                                    </p:set>
                                    <p:anim calcmode="lin" valueType="num">
                                      <p:cBhvr additive="base">
                                        <p:cTn dur="1000"/>
                                        <p:tgtEl>
                                          <p:spTgt spid="10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57"/>
                                        </p:tgtEl>
                                        <p:attrNameLst>
                                          <p:attrName>style.visibility</p:attrName>
                                        </p:attrNameLst>
                                      </p:cBhvr>
                                      <p:to>
                                        <p:strVal val="visible"/>
                                      </p:to>
                                    </p:set>
                                    <p:anim calcmode="lin" valueType="num">
                                      <p:cBhvr additive="base">
                                        <p:cTn dur="1000"/>
                                        <p:tgtEl>
                                          <p:spTgt spid="10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58"/>
                                        </p:tgtEl>
                                        <p:attrNameLst>
                                          <p:attrName>style.visibility</p:attrName>
                                        </p:attrNameLst>
                                      </p:cBhvr>
                                      <p:to>
                                        <p:strVal val="visible"/>
                                      </p:to>
                                    </p:set>
                                    <p:anim calcmode="lin" valueType="num">
                                      <p:cBhvr additive="base">
                                        <p:cTn dur="1000"/>
                                        <p:tgtEl>
                                          <p:spTgt spid="10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59"/>
                                        </p:tgtEl>
                                        <p:attrNameLst>
                                          <p:attrName>style.visibility</p:attrName>
                                        </p:attrNameLst>
                                      </p:cBhvr>
                                      <p:to>
                                        <p:strVal val="visible"/>
                                      </p:to>
                                    </p:set>
                                    <p:anim calcmode="lin" valueType="num">
                                      <p:cBhvr additive="base">
                                        <p:cTn dur="1000"/>
                                        <p:tgtEl>
                                          <p:spTgt spid="10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60"/>
                                        </p:tgtEl>
                                        <p:attrNameLst>
                                          <p:attrName>style.visibility</p:attrName>
                                        </p:attrNameLst>
                                      </p:cBhvr>
                                      <p:to>
                                        <p:strVal val="visible"/>
                                      </p:to>
                                    </p:set>
                                    <p:anim calcmode="lin" valueType="num">
                                      <p:cBhvr additive="base">
                                        <p:cTn dur="1000"/>
                                        <p:tgtEl>
                                          <p:spTgt spid="10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47"/>
                                        </p:tgtEl>
                                        <p:attrNameLst>
                                          <p:attrName>style.visibility</p:attrName>
                                        </p:attrNameLst>
                                      </p:cBhvr>
                                      <p:to>
                                        <p:strVal val="visible"/>
                                      </p:to>
                                    </p:set>
                                    <p:anim calcmode="lin" valueType="num">
                                      <p:cBhvr additive="base">
                                        <p:cTn dur="1000"/>
                                        <p:tgtEl>
                                          <p:spTgt spid="10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48"/>
                                        </p:tgtEl>
                                        <p:attrNameLst>
                                          <p:attrName>style.visibility</p:attrName>
                                        </p:attrNameLst>
                                      </p:cBhvr>
                                      <p:to>
                                        <p:strVal val="visible"/>
                                      </p:to>
                                    </p:set>
                                    <p:anim calcmode="lin" valueType="num">
                                      <p:cBhvr additive="base">
                                        <p:cTn dur="1000"/>
                                        <p:tgtEl>
                                          <p:spTgt spid="10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49"/>
                                        </p:tgtEl>
                                        <p:attrNameLst>
                                          <p:attrName>style.visibility</p:attrName>
                                        </p:attrNameLst>
                                      </p:cBhvr>
                                      <p:to>
                                        <p:strVal val="visible"/>
                                      </p:to>
                                    </p:set>
                                    <p:anim calcmode="lin" valueType="num">
                                      <p:cBhvr additive="base">
                                        <p:cTn dur="1000"/>
                                        <p:tgtEl>
                                          <p:spTgt spid="10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50"/>
                                        </p:tgtEl>
                                        <p:attrNameLst>
                                          <p:attrName>style.visibility</p:attrName>
                                        </p:attrNameLst>
                                      </p:cBhvr>
                                      <p:to>
                                        <p:strVal val="visible"/>
                                      </p:to>
                                    </p:set>
                                    <p:anim calcmode="lin" valueType="num">
                                      <p:cBhvr additive="base">
                                        <p:cTn dur="1000"/>
                                        <p:tgtEl>
                                          <p:spTgt spid="10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51"/>
                                        </p:tgtEl>
                                        <p:attrNameLst>
                                          <p:attrName>style.visibility</p:attrName>
                                        </p:attrNameLst>
                                      </p:cBhvr>
                                      <p:to>
                                        <p:strVal val="visible"/>
                                      </p:to>
                                    </p:set>
                                    <p:anim calcmode="lin" valueType="num">
                                      <p:cBhvr additive="base">
                                        <p:cTn dur="1000"/>
                                        <p:tgtEl>
                                          <p:spTgt spid="10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52"/>
                                        </p:tgtEl>
                                        <p:attrNameLst>
                                          <p:attrName>style.visibility</p:attrName>
                                        </p:attrNameLst>
                                      </p:cBhvr>
                                      <p:to>
                                        <p:strVal val="visible"/>
                                      </p:to>
                                    </p:set>
                                    <p:anim calcmode="lin" valueType="num">
                                      <p:cBhvr additive="base">
                                        <p:cTn dur="1000"/>
                                        <p:tgtEl>
                                          <p:spTgt spid="10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53"/>
                                        </p:tgtEl>
                                        <p:attrNameLst>
                                          <p:attrName>style.visibility</p:attrName>
                                        </p:attrNameLst>
                                      </p:cBhvr>
                                      <p:to>
                                        <p:strVal val="visible"/>
                                      </p:to>
                                    </p:set>
                                    <p:anim calcmode="lin" valueType="num">
                                      <p:cBhvr additive="base">
                                        <p:cTn dur="1000"/>
                                        <p:tgtEl>
                                          <p:spTgt spid="10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1000"/>
                                        <p:tgtEl>
                                          <p:spTgt spid="1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1000"/>
                                        <p:tgtEl>
                                          <p:spTgt spid="1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Процесс</a:t>
            </a:r>
            <a:endParaRPr/>
          </a:p>
        </p:txBody>
      </p:sp>
      <p:sp>
        <p:nvSpPr>
          <p:cNvPr id="262" name="Google Shape;262;p2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263" name="Google Shape;263;p22"/>
          <p:cNvSpPr txBox="1"/>
          <p:nvPr/>
        </p:nvSpPr>
        <p:spPr>
          <a:xfrm>
            <a:off x="3399750" y="2243775"/>
            <a:ext cx="254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.env</a:t>
            </a:r>
            <a:endParaRPr sz="2200"/>
          </a:p>
        </p:txBody>
      </p:sp>
      <p:sp>
        <p:nvSpPr>
          <p:cNvPr id="264" name="Google Shape;264;p22"/>
          <p:cNvSpPr txBox="1"/>
          <p:nvPr/>
        </p:nvSpPr>
        <p:spPr>
          <a:xfrm>
            <a:off x="3399750" y="3938775"/>
            <a:ext cx="2256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.bss</a:t>
            </a:r>
            <a:endParaRPr sz="2200"/>
          </a:p>
        </p:txBody>
      </p:sp>
      <p:sp>
        <p:nvSpPr>
          <p:cNvPr id="265" name="Google Shape;265;p22"/>
          <p:cNvSpPr txBox="1"/>
          <p:nvPr/>
        </p:nvSpPr>
        <p:spPr>
          <a:xfrm>
            <a:off x="3399750" y="2781288"/>
            <a:ext cx="254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.stack</a:t>
            </a:r>
            <a:endParaRPr sz="2200"/>
          </a:p>
        </p:txBody>
      </p:sp>
      <p:sp>
        <p:nvSpPr>
          <p:cNvPr id="266" name="Google Shape;266;p22"/>
          <p:cNvSpPr txBox="1"/>
          <p:nvPr/>
        </p:nvSpPr>
        <p:spPr>
          <a:xfrm>
            <a:off x="3271800" y="5141200"/>
            <a:ext cx="254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.text</a:t>
            </a:r>
            <a:endParaRPr sz="2200"/>
          </a:p>
        </p:txBody>
      </p:sp>
      <p:sp>
        <p:nvSpPr>
          <p:cNvPr id="267" name="Google Shape;267;p22"/>
          <p:cNvSpPr txBox="1"/>
          <p:nvPr/>
        </p:nvSpPr>
        <p:spPr>
          <a:xfrm>
            <a:off x="3399750" y="3343963"/>
            <a:ext cx="254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.heap</a:t>
            </a:r>
            <a:endParaRPr sz="2200"/>
          </a:p>
        </p:txBody>
      </p:sp>
      <p:sp>
        <p:nvSpPr>
          <p:cNvPr id="268" name="Google Shape;268;p22"/>
          <p:cNvSpPr txBox="1"/>
          <p:nvPr/>
        </p:nvSpPr>
        <p:spPr>
          <a:xfrm>
            <a:off x="3271800" y="4563700"/>
            <a:ext cx="254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.data</a:t>
            </a:r>
            <a:endParaRPr sz="2200"/>
          </a:p>
        </p:txBody>
      </p:sp>
      <p:cxnSp>
        <p:nvCxnSpPr>
          <p:cNvPr id="269" name="Google Shape;269;p22"/>
          <p:cNvCxnSpPr/>
          <p:nvPr/>
        </p:nvCxnSpPr>
        <p:spPr>
          <a:xfrm>
            <a:off x="2959050" y="1616300"/>
            <a:ext cx="10800" cy="4312200"/>
          </a:xfrm>
          <a:prstGeom prst="straightConnector1">
            <a:avLst/>
          </a:prstGeom>
          <a:noFill/>
          <a:ln cap="flat" cmpd="sng" w="38100">
            <a:solidFill>
              <a:srgbClr val="000000"/>
            </a:solidFill>
            <a:prstDash val="dot"/>
            <a:round/>
            <a:headEnd len="med" w="med" type="none"/>
            <a:tailEnd len="med" w="med" type="stealth"/>
          </a:ln>
        </p:spPr>
      </p:cxnSp>
      <p:cxnSp>
        <p:nvCxnSpPr>
          <p:cNvPr id="270" name="Google Shape;270;p22"/>
          <p:cNvCxnSpPr/>
          <p:nvPr/>
        </p:nvCxnSpPr>
        <p:spPr>
          <a:xfrm flipH="1" rot="10800000">
            <a:off x="2959050" y="2243775"/>
            <a:ext cx="3429300" cy="6900"/>
          </a:xfrm>
          <a:prstGeom prst="straightConnector1">
            <a:avLst/>
          </a:prstGeom>
          <a:noFill/>
          <a:ln cap="flat" cmpd="sng" w="38100">
            <a:solidFill>
              <a:srgbClr val="000000"/>
            </a:solidFill>
            <a:prstDash val="dot"/>
            <a:round/>
            <a:headEnd len="med" w="med" type="none"/>
            <a:tailEnd len="med" w="med" type="none"/>
          </a:ln>
        </p:spPr>
      </p:cxnSp>
      <p:cxnSp>
        <p:nvCxnSpPr>
          <p:cNvPr id="271" name="Google Shape;271;p22"/>
          <p:cNvCxnSpPr/>
          <p:nvPr/>
        </p:nvCxnSpPr>
        <p:spPr>
          <a:xfrm flipH="1" rot="10800000">
            <a:off x="2959050" y="2734888"/>
            <a:ext cx="3429300" cy="6900"/>
          </a:xfrm>
          <a:prstGeom prst="straightConnector1">
            <a:avLst/>
          </a:prstGeom>
          <a:noFill/>
          <a:ln cap="flat" cmpd="sng" w="38100">
            <a:solidFill>
              <a:srgbClr val="000000"/>
            </a:solidFill>
            <a:prstDash val="dot"/>
            <a:round/>
            <a:headEnd len="med" w="med" type="none"/>
            <a:tailEnd len="med" w="med" type="none"/>
          </a:ln>
        </p:spPr>
      </p:cxnSp>
      <p:cxnSp>
        <p:nvCxnSpPr>
          <p:cNvPr id="272" name="Google Shape;272;p22"/>
          <p:cNvCxnSpPr/>
          <p:nvPr/>
        </p:nvCxnSpPr>
        <p:spPr>
          <a:xfrm flipH="1" rot="10800000">
            <a:off x="2971650" y="3346838"/>
            <a:ext cx="3429300" cy="6900"/>
          </a:xfrm>
          <a:prstGeom prst="straightConnector1">
            <a:avLst/>
          </a:prstGeom>
          <a:noFill/>
          <a:ln cap="flat" cmpd="sng" w="38100">
            <a:solidFill>
              <a:srgbClr val="000000"/>
            </a:solidFill>
            <a:prstDash val="dot"/>
            <a:round/>
            <a:headEnd len="med" w="med" type="none"/>
            <a:tailEnd len="med" w="med" type="none"/>
          </a:ln>
        </p:spPr>
      </p:cxnSp>
      <p:cxnSp>
        <p:nvCxnSpPr>
          <p:cNvPr id="273" name="Google Shape;273;p22"/>
          <p:cNvCxnSpPr/>
          <p:nvPr/>
        </p:nvCxnSpPr>
        <p:spPr>
          <a:xfrm flipH="1" rot="10800000">
            <a:off x="2971650" y="3902913"/>
            <a:ext cx="3429300" cy="6900"/>
          </a:xfrm>
          <a:prstGeom prst="straightConnector1">
            <a:avLst/>
          </a:prstGeom>
          <a:noFill/>
          <a:ln cap="flat" cmpd="sng" w="38100">
            <a:solidFill>
              <a:srgbClr val="000000"/>
            </a:solidFill>
            <a:prstDash val="dot"/>
            <a:round/>
            <a:headEnd len="med" w="med" type="none"/>
            <a:tailEnd len="med" w="med" type="none"/>
          </a:ln>
        </p:spPr>
      </p:cxnSp>
      <p:cxnSp>
        <p:nvCxnSpPr>
          <p:cNvPr id="274" name="Google Shape;274;p22"/>
          <p:cNvCxnSpPr/>
          <p:nvPr/>
        </p:nvCxnSpPr>
        <p:spPr>
          <a:xfrm flipH="1" rot="10800000">
            <a:off x="2971650" y="4504525"/>
            <a:ext cx="3429300" cy="6900"/>
          </a:xfrm>
          <a:prstGeom prst="straightConnector1">
            <a:avLst/>
          </a:prstGeom>
          <a:noFill/>
          <a:ln cap="flat" cmpd="sng" w="38100">
            <a:solidFill>
              <a:srgbClr val="000000"/>
            </a:solidFill>
            <a:prstDash val="dot"/>
            <a:round/>
            <a:headEnd len="med" w="med" type="none"/>
            <a:tailEnd len="med" w="med" type="none"/>
          </a:ln>
        </p:spPr>
      </p:cxnSp>
      <p:cxnSp>
        <p:nvCxnSpPr>
          <p:cNvPr id="275" name="Google Shape;275;p22"/>
          <p:cNvCxnSpPr/>
          <p:nvPr/>
        </p:nvCxnSpPr>
        <p:spPr>
          <a:xfrm flipH="1" rot="10800000">
            <a:off x="2971650" y="5110588"/>
            <a:ext cx="3429300" cy="6900"/>
          </a:xfrm>
          <a:prstGeom prst="straightConnector1">
            <a:avLst/>
          </a:prstGeom>
          <a:noFill/>
          <a:ln cap="flat" cmpd="sng" w="38100">
            <a:solidFill>
              <a:srgbClr val="000000"/>
            </a:solidFill>
            <a:prstDash val="dot"/>
            <a:round/>
            <a:headEnd len="med" w="med" type="none"/>
            <a:tailEnd len="med" w="med" type="none"/>
          </a:ln>
        </p:spPr>
      </p:cxnSp>
      <p:sp>
        <p:nvSpPr>
          <p:cNvPr id="276" name="Google Shape;276;p22"/>
          <p:cNvSpPr txBox="1"/>
          <p:nvPr/>
        </p:nvSpPr>
        <p:spPr>
          <a:xfrm>
            <a:off x="911875" y="1402150"/>
            <a:ext cx="1847700" cy="5310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ru-RU" sz="2250">
                <a:highlight>
                  <a:srgbClr val="FFFFFF"/>
                </a:highlight>
              </a:rPr>
              <a:t>0xffffffff</a:t>
            </a:r>
            <a:endParaRPr sz="1850">
              <a:highlight>
                <a:srgbClr val="FFFFFF"/>
              </a:highlight>
            </a:endParaRPr>
          </a:p>
        </p:txBody>
      </p:sp>
      <p:sp>
        <p:nvSpPr>
          <p:cNvPr id="277" name="Google Shape;277;p22"/>
          <p:cNvSpPr txBox="1"/>
          <p:nvPr/>
        </p:nvSpPr>
        <p:spPr>
          <a:xfrm>
            <a:off x="911875" y="5633650"/>
            <a:ext cx="1847700" cy="469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ru-RU" sz="1850">
                <a:highlight>
                  <a:srgbClr val="FFFFFF"/>
                </a:highlight>
              </a:rPr>
              <a:t>0x0</a:t>
            </a:r>
            <a:endParaRPr sz="185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3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8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3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21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26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32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67"/>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 память (6/12)</a:t>
            </a:r>
            <a:endParaRPr/>
          </a:p>
        </p:txBody>
      </p:sp>
      <p:sp>
        <p:nvSpPr>
          <p:cNvPr id="1089" name="Google Shape;1089;p6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090" name="Google Shape;1090;p67"/>
          <p:cNvSpPr/>
          <p:nvPr/>
        </p:nvSpPr>
        <p:spPr>
          <a:xfrm>
            <a:off x="1575650" y="31399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7"/>
          <p:cNvSpPr/>
          <p:nvPr/>
        </p:nvSpPr>
        <p:spPr>
          <a:xfrm>
            <a:off x="1575650" y="33327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7"/>
          <p:cNvSpPr/>
          <p:nvPr/>
        </p:nvSpPr>
        <p:spPr>
          <a:xfrm>
            <a:off x="1575650" y="35253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7"/>
          <p:cNvSpPr/>
          <p:nvPr/>
        </p:nvSpPr>
        <p:spPr>
          <a:xfrm>
            <a:off x="1575650" y="37179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7"/>
          <p:cNvSpPr/>
          <p:nvPr/>
        </p:nvSpPr>
        <p:spPr>
          <a:xfrm>
            <a:off x="1575650" y="39106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7"/>
          <p:cNvSpPr/>
          <p:nvPr/>
        </p:nvSpPr>
        <p:spPr>
          <a:xfrm>
            <a:off x="1575650" y="41034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7"/>
          <p:cNvSpPr/>
          <p:nvPr/>
        </p:nvSpPr>
        <p:spPr>
          <a:xfrm>
            <a:off x="4131188" y="18349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7"/>
          <p:cNvSpPr/>
          <p:nvPr/>
        </p:nvSpPr>
        <p:spPr>
          <a:xfrm>
            <a:off x="4131188" y="20277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7"/>
          <p:cNvSpPr/>
          <p:nvPr/>
        </p:nvSpPr>
        <p:spPr>
          <a:xfrm>
            <a:off x="4131188" y="22203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7"/>
          <p:cNvSpPr/>
          <p:nvPr/>
        </p:nvSpPr>
        <p:spPr>
          <a:xfrm>
            <a:off x="4131188" y="24129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7"/>
          <p:cNvSpPr/>
          <p:nvPr/>
        </p:nvSpPr>
        <p:spPr>
          <a:xfrm>
            <a:off x="4131188" y="26056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7"/>
          <p:cNvSpPr/>
          <p:nvPr/>
        </p:nvSpPr>
        <p:spPr>
          <a:xfrm>
            <a:off x="4131188" y="27984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7"/>
          <p:cNvSpPr/>
          <p:nvPr/>
        </p:nvSpPr>
        <p:spPr>
          <a:xfrm>
            <a:off x="4131188" y="334442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7"/>
          <p:cNvSpPr/>
          <p:nvPr/>
        </p:nvSpPr>
        <p:spPr>
          <a:xfrm>
            <a:off x="4131188" y="353717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7"/>
          <p:cNvSpPr/>
          <p:nvPr/>
        </p:nvSpPr>
        <p:spPr>
          <a:xfrm>
            <a:off x="4131188" y="372977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7"/>
          <p:cNvSpPr/>
          <p:nvPr/>
        </p:nvSpPr>
        <p:spPr>
          <a:xfrm>
            <a:off x="4131188" y="392237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7"/>
          <p:cNvSpPr/>
          <p:nvPr/>
        </p:nvSpPr>
        <p:spPr>
          <a:xfrm>
            <a:off x="4131188" y="411512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7"/>
          <p:cNvSpPr/>
          <p:nvPr/>
        </p:nvSpPr>
        <p:spPr>
          <a:xfrm>
            <a:off x="4131188" y="430787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7"/>
          <p:cNvSpPr/>
          <p:nvPr/>
        </p:nvSpPr>
        <p:spPr>
          <a:xfrm>
            <a:off x="4131188" y="48539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7"/>
          <p:cNvSpPr/>
          <p:nvPr/>
        </p:nvSpPr>
        <p:spPr>
          <a:xfrm>
            <a:off x="4131188" y="50466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7"/>
          <p:cNvSpPr/>
          <p:nvPr/>
        </p:nvSpPr>
        <p:spPr>
          <a:xfrm>
            <a:off x="4131188" y="52392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7"/>
          <p:cNvSpPr/>
          <p:nvPr/>
        </p:nvSpPr>
        <p:spPr>
          <a:xfrm>
            <a:off x="4131188" y="54318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7"/>
          <p:cNvSpPr/>
          <p:nvPr/>
        </p:nvSpPr>
        <p:spPr>
          <a:xfrm>
            <a:off x="4131188" y="56246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7"/>
          <p:cNvSpPr/>
          <p:nvPr/>
        </p:nvSpPr>
        <p:spPr>
          <a:xfrm>
            <a:off x="4131188" y="58173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7"/>
          <p:cNvSpPr/>
          <p:nvPr/>
        </p:nvSpPr>
        <p:spPr>
          <a:xfrm>
            <a:off x="6686725" y="6789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7"/>
          <p:cNvSpPr/>
          <p:nvPr/>
        </p:nvSpPr>
        <p:spPr>
          <a:xfrm>
            <a:off x="6686725" y="8716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7"/>
          <p:cNvSpPr/>
          <p:nvPr/>
        </p:nvSpPr>
        <p:spPr>
          <a:xfrm>
            <a:off x="6686725" y="10642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7"/>
          <p:cNvSpPr/>
          <p:nvPr/>
        </p:nvSpPr>
        <p:spPr>
          <a:xfrm>
            <a:off x="6686725" y="12568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7"/>
          <p:cNvSpPr/>
          <p:nvPr/>
        </p:nvSpPr>
        <p:spPr>
          <a:xfrm>
            <a:off x="6686725" y="14496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7"/>
          <p:cNvSpPr/>
          <p:nvPr/>
        </p:nvSpPr>
        <p:spPr>
          <a:xfrm>
            <a:off x="6686725" y="16423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7"/>
          <p:cNvSpPr/>
          <p:nvPr/>
        </p:nvSpPr>
        <p:spPr>
          <a:xfrm>
            <a:off x="6686725" y="218837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7"/>
          <p:cNvSpPr/>
          <p:nvPr/>
        </p:nvSpPr>
        <p:spPr>
          <a:xfrm>
            <a:off x="6686725" y="238112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7"/>
          <p:cNvSpPr/>
          <p:nvPr/>
        </p:nvSpPr>
        <p:spPr>
          <a:xfrm>
            <a:off x="6686725" y="257372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7"/>
          <p:cNvSpPr/>
          <p:nvPr/>
        </p:nvSpPr>
        <p:spPr>
          <a:xfrm>
            <a:off x="6686725" y="276632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7"/>
          <p:cNvSpPr/>
          <p:nvPr/>
        </p:nvSpPr>
        <p:spPr>
          <a:xfrm>
            <a:off x="6686725" y="295907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7"/>
          <p:cNvSpPr/>
          <p:nvPr/>
        </p:nvSpPr>
        <p:spPr>
          <a:xfrm>
            <a:off x="6686725" y="3151825"/>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7"/>
          <p:cNvSpPr/>
          <p:nvPr/>
        </p:nvSpPr>
        <p:spPr>
          <a:xfrm>
            <a:off x="6686725" y="36978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7"/>
          <p:cNvSpPr/>
          <p:nvPr/>
        </p:nvSpPr>
        <p:spPr>
          <a:xfrm>
            <a:off x="6686725" y="38906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7"/>
          <p:cNvSpPr/>
          <p:nvPr/>
        </p:nvSpPr>
        <p:spPr>
          <a:xfrm>
            <a:off x="6686725" y="40832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7"/>
          <p:cNvSpPr/>
          <p:nvPr/>
        </p:nvSpPr>
        <p:spPr>
          <a:xfrm>
            <a:off x="6686725" y="42758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7"/>
          <p:cNvSpPr/>
          <p:nvPr/>
        </p:nvSpPr>
        <p:spPr>
          <a:xfrm>
            <a:off x="6686725" y="44685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7"/>
          <p:cNvSpPr/>
          <p:nvPr/>
        </p:nvSpPr>
        <p:spPr>
          <a:xfrm>
            <a:off x="6686725" y="46613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7"/>
          <p:cNvSpPr/>
          <p:nvPr/>
        </p:nvSpPr>
        <p:spPr>
          <a:xfrm>
            <a:off x="6686725" y="52394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7"/>
          <p:cNvSpPr/>
          <p:nvPr/>
        </p:nvSpPr>
        <p:spPr>
          <a:xfrm>
            <a:off x="6686725" y="54321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7"/>
          <p:cNvSpPr/>
          <p:nvPr/>
        </p:nvSpPr>
        <p:spPr>
          <a:xfrm>
            <a:off x="6686725" y="56247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7"/>
          <p:cNvSpPr/>
          <p:nvPr/>
        </p:nvSpPr>
        <p:spPr>
          <a:xfrm>
            <a:off x="6686725" y="58173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7"/>
          <p:cNvSpPr/>
          <p:nvPr/>
        </p:nvSpPr>
        <p:spPr>
          <a:xfrm>
            <a:off x="6686725" y="601010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7"/>
          <p:cNvSpPr/>
          <p:nvPr/>
        </p:nvSpPr>
        <p:spPr>
          <a:xfrm>
            <a:off x="6686725" y="6202850"/>
            <a:ext cx="895500" cy="19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7"/>
          <p:cNvSpPr txBox="1"/>
          <p:nvPr/>
        </p:nvSpPr>
        <p:spPr>
          <a:xfrm>
            <a:off x="1258250" y="2308013"/>
            <a:ext cx="15303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ru-RU" sz="1600">
                <a:highlight>
                  <a:srgbClr val="FFFFFF"/>
                </a:highlight>
              </a:rPr>
              <a:t>Page Global Directory</a:t>
            </a:r>
            <a:endParaRPr sz="1200"/>
          </a:p>
        </p:txBody>
      </p:sp>
      <p:sp>
        <p:nvSpPr>
          <p:cNvPr id="1139" name="Google Shape;1139;p67"/>
          <p:cNvSpPr txBox="1"/>
          <p:nvPr/>
        </p:nvSpPr>
        <p:spPr>
          <a:xfrm>
            <a:off x="3496400" y="1330350"/>
            <a:ext cx="23301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ru-RU" sz="1600">
                <a:highlight>
                  <a:srgbClr val="FFFFFF"/>
                </a:highlight>
              </a:rPr>
              <a:t>Page Middle Directory</a:t>
            </a:r>
            <a:endParaRPr sz="1200"/>
          </a:p>
        </p:txBody>
      </p:sp>
      <p:sp>
        <p:nvSpPr>
          <p:cNvPr id="1140" name="Google Shape;1140;p67"/>
          <p:cNvSpPr txBox="1"/>
          <p:nvPr/>
        </p:nvSpPr>
        <p:spPr>
          <a:xfrm>
            <a:off x="6040600" y="133800"/>
            <a:ext cx="23301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ru-RU" sz="1600">
                <a:highlight>
                  <a:srgbClr val="FFFFFF"/>
                </a:highlight>
              </a:rPr>
              <a:t>Page Table Entry</a:t>
            </a:r>
            <a:endParaRPr sz="1200"/>
          </a:p>
        </p:txBody>
      </p:sp>
      <p:cxnSp>
        <p:nvCxnSpPr>
          <p:cNvPr id="1141" name="Google Shape;1141;p67"/>
          <p:cNvCxnSpPr/>
          <p:nvPr/>
        </p:nvCxnSpPr>
        <p:spPr>
          <a:xfrm flipH="1" rot="10800000">
            <a:off x="2471288" y="2471125"/>
            <a:ext cx="1677600" cy="1150500"/>
          </a:xfrm>
          <a:prstGeom prst="straightConnector1">
            <a:avLst/>
          </a:prstGeom>
          <a:noFill/>
          <a:ln cap="flat" cmpd="sng" w="19050">
            <a:solidFill>
              <a:srgbClr val="000000"/>
            </a:solidFill>
            <a:prstDash val="solid"/>
            <a:round/>
            <a:headEnd len="med" w="med" type="none"/>
            <a:tailEnd len="med" w="med" type="stealth"/>
          </a:ln>
        </p:spPr>
      </p:cxnSp>
      <p:cxnSp>
        <p:nvCxnSpPr>
          <p:cNvPr id="1142" name="Google Shape;1142;p67"/>
          <p:cNvCxnSpPr>
            <a:stCxn id="1094" idx="3"/>
            <a:endCxn id="1107" idx="1"/>
          </p:cNvCxnSpPr>
          <p:nvPr/>
        </p:nvCxnSpPr>
        <p:spPr>
          <a:xfrm>
            <a:off x="2471150" y="4006950"/>
            <a:ext cx="1659900" cy="397200"/>
          </a:xfrm>
          <a:prstGeom prst="straightConnector1">
            <a:avLst/>
          </a:prstGeom>
          <a:noFill/>
          <a:ln cap="flat" cmpd="sng" w="19050">
            <a:solidFill>
              <a:srgbClr val="000000"/>
            </a:solidFill>
            <a:prstDash val="solid"/>
            <a:round/>
            <a:headEnd len="med" w="med" type="none"/>
            <a:tailEnd len="med" w="med" type="stealth"/>
          </a:ln>
        </p:spPr>
      </p:cxnSp>
      <p:cxnSp>
        <p:nvCxnSpPr>
          <p:cNvPr id="1143" name="Google Shape;1143;p67"/>
          <p:cNvCxnSpPr>
            <a:stCxn id="1104" idx="3"/>
            <a:endCxn id="1122" idx="1"/>
          </p:cNvCxnSpPr>
          <p:nvPr/>
        </p:nvCxnSpPr>
        <p:spPr>
          <a:xfrm flipH="1" rot="10800000">
            <a:off x="5026688" y="2669875"/>
            <a:ext cx="1659900" cy="1156200"/>
          </a:xfrm>
          <a:prstGeom prst="straightConnector1">
            <a:avLst/>
          </a:prstGeom>
          <a:noFill/>
          <a:ln cap="flat" cmpd="sng" w="19050">
            <a:solidFill>
              <a:srgbClr val="000000"/>
            </a:solidFill>
            <a:prstDash val="solid"/>
            <a:round/>
            <a:headEnd len="med" w="med" type="none"/>
            <a:tailEnd len="med" w="med" type="stealth"/>
          </a:ln>
        </p:spPr>
      </p:cxnSp>
      <p:cxnSp>
        <p:nvCxnSpPr>
          <p:cNvPr id="1144" name="Google Shape;1144;p67"/>
          <p:cNvCxnSpPr>
            <a:stCxn id="1106" idx="3"/>
            <a:endCxn id="1130" idx="1"/>
          </p:cNvCxnSpPr>
          <p:nvPr/>
        </p:nvCxnSpPr>
        <p:spPr>
          <a:xfrm>
            <a:off x="5026688" y="4211425"/>
            <a:ext cx="1659900" cy="353400"/>
          </a:xfrm>
          <a:prstGeom prst="straightConnector1">
            <a:avLst/>
          </a:prstGeom>
          <a:noFill/>
          <a:ln cap="flat" cmpd="sng" w="19050">
            <a:solidFill>
              <a:srgbClr val="000000"/>
            </a:solidFill>
            <a:prstDash val="solid"/>
            <a:round/>
            <a:headEnd len="med" w="med" type="none"/>
            <a:tailEnd len="med" w="med" type="stealth"/>
          </a:ln>
        </p:spPr>
      </p:cxnSp>
      <p:sp>
        <p:nvSpPr>
          <p:cNvPr id="1145" name="Google Shape;1145;p67"/>
          <p:cNvSpPr/>
          <p:nvPr/>
        </p:nvSpPr>
        <p:spPr>
          <a:xfrm>
            <a:off x="9211303" y="3238800"/>
            <a:ext cx="15303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L2_idx</a:t>
            </a:r>
            <a:endParaRPr sz="2200"/>
          </a:p>
        </p:txBody>
      </p:sp>
      <p:sp>
        <p:nvSpPr>
          <p:cNvPr id="1146" name="Google Shape;1146;p67"/>
          <p:cNvSpPr/>
          <p:nvPr/>
        </p:nvSpPr>
        <p:spPr>
          <a:xfrm>
            <a:off x="10741601" y="3238800"/>
            <a:ext cx="13656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offset</a:t>
            </a:r>
            <a:endParaRPr sz="2200"/>
          </a:p>
        </p:txBody>
      </p:sp>
      <p:sp>
        <p:nvSpPr>
          <p:cNvPr id="1147" name="Google Shape;1147;p67"/>
          <p:cNvSpPr txBox="1"/>
          <p:nvPr/>
        </p:nvSpPr>
        <p:spPr>
          <a:xfrm>
            <a:off x="8060500" y="2597125"/>
            <a:ext cx="40467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Виртуальный адрес</a:t>
            </a:r>
            <a:endParaRPr/>
          </a:p>
        </p:txBody>
      </p:sp>
      <p:sp>
        <p:nvSpPr>
          <p:cNvPr id="1148" name="Google Shape;1148;p67"/>
          <p:cNvSpPr/>
          <p:nvPr/>
        </p:nvSpPr>
        <p:spPr>
          <a:xfrm>
            <a:off x="7681003" y="3238800"/>
            <a:ext cx="1530300" cy="38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200"/>
              <a:t>L1_idxc</a:t>
            </a:r>
            <a:endParaRPr sz="2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68"/>
          <p:cNvSpPr txBox="1"/>
          <p:nvPr>
            <p:ph idx="1" type="body"/>
          </p:nvPr>
        </p:nvSpPr>
        <p:spPr>
          <a:xfrm>
            <a:off x="2639550" y="1612425"/>
            <a:ext cx="9228900" cy="18987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Вопрос (2 балла):</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Как делить TLB между разными процессами?</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1154" name="Google Shape;1154;p6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 память (7/12)</a:t>
            </a:r>
            <a:endParaRPr/>
          </a:p>
        </p:txBody>
      </p:sp>
      <p:sp>
        <p:nvSpPr>
          <p:cNvPr id="1155" name="Google Shape;1155;p6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1156" name="Google Shape;1156;p68"/>
          <p:cNvPicPr preferRelativeResize="0"/>
          <p:nvPr/>
        </p:nvPicPr>
        <p:blipFill>
          <a:blip r:embed="rId3">
            <a:alphaModFix/>
          </a:blip>
          <a:stretch>
            <a:fillRect/>
          </a:stretch>
        </p:blipFill>
        <p:spPr>
          <a:xfrm>
            <a:off x="982580" y="1562025"/>
            <a:ext cx="1101325" cy="1573300"/>
          </a:xfrm>
          <a:prstGeom prst="rect">
            <a:avLst/>
          </a:prstGeom>
          <a:noFill/>
          <a:ln>
            <a:noFill/>
          </a:ln>
        </p:spPr>
      </p:pic>
      <p:pic>
        <p:nvPicPr>
          <p:cNvPr id="1157" name="Google Shape;1157;p68"/>
          <p:cNvPicPr preferRelativeResize="0"/>
          <p:nvPr/>
        </p:nvPicPr>
        <p:blipFill>
          <a:blip r:embed="rId4">
            <a:alphaModFix/>
          </a:blip>
          <a:stretch>
            <a:fillRect/>
          </a:stretch>
        </p:blipFill>
        <p:spPr>
          <a:xfrm>
            <a:off x="740788" y="1445550"/>
            <a:ext cx="1437890" cy="1628700"/>
          </a:xfrm>
          <a:prstGeom prst="rect">
            <a:avLst/>
          </a:prstGeom>
          <a:noFill/>
          <a:ln>
            <a:noFill/>
          </a:ln>
        </p:spPr>
      </p:pic>
      <p:sp>
        <p:nvSpPr>
          <p:cNvPr id="1158" name="Google Shape;1158;p68"/>
          <p:cNvSpPr txBox="1"/>
          <p:nvPr/>
        </p:nvSpPr>
        <p:spPr>
          <a:xfrm>
            <a:off x="2959050" y="3511075"/>
            <a:ext cx="8111700" cy="132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Идентификатор адресного пространства - Address Space Identifier, ASID. Это неявный префикс для любого адреса активного процесса в таблицах страниц.</a:t>
            </a:r>
            <a:endParaRPr sz="225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5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1600"/>
                                        <p:tgtEl>
                                          <p:spTgt spid="1157"/>
                                        </p:tgtEl>
                                      </p:cBhvr>
                                    </p:animEffect>
                                  </p:childTnLst>
                                </p:cTn>
                              </p:par>
                              <p:par>
                                <p:cTn fill="hold" nodeType="with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69"/>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 память (8/12)</a:t>
            </a:r>
            <a:endParaRPr/>
          </a:p>
        </p:txBody>
      </p:sp>
      <p:sp>
        <p:nvSpPr>
          <p:cNvPr id="1164" name="Google Shape;1164;p6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165" name="Google Shape;1165;p69"/>
          <p:cNvSpPr txBox="1"/>
          <p:nvPr/>
        </p:nvSpPr>
        <p:spPr>
          <a:xfrm>
            <a:off x="974850" y="1507625"/>
            <a:ext cx="38769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D81B60"/>
                </a:solidFill>
                <a:latin typeface="Roboto Mono"/>
                <a:ea typeface="Roboto Mono"/>
                <a:cs typeface="Roboto Mono"/>
                <a:sym typeface="Roboto Mono"/>
              </a:rPr>
              <a:t>/**</a:t>
            </a:r>
            <a:endParaRPr sz="16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D81B60"/>
                </a:solidFill>
                <a:latin typeface="Roboto Mono"/>
                <a:ea typeface="Roboto Mono"/>
                <a:cs typeface="Roboto Mono"/>
                <a:sym typeface="Roboto Mono"/>
              </a:rPr>
              <a:t> * 16.10.2018</a:t>
            </a:r>
            <a:endParaRPr sz="16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D81B60"/>
                </a:solidFill>
                <a:latin typeface="Roboto Mono"/>
                <a:ea typeface="Roboto Mono"/>
                <a:cs typeface="Roboto Mono"/>
                <a:sym typeface="Roboto Mono"/>
              </a:rPr>
              <a:t> * 138 lines.</a:t>
            </a:r>
            <a:endParaRPr sz="16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D81B60"/>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page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long</a:t>
            </a:r>
            <a:r>
              <a:rPr lang="ru-RU" sz="1650">
                <a:solidFill>
                  <a:srgbClr val="37474F"/>
                </a:solidFill>
                <a:latin typeface="Roboto Mono"/>
                <a:ea typeface="Roboto Mono"/>
                <a:cs typeface="Roboto Mono"/>
                <a:sym typeface="Roboto Mono"/>
              </a:rPr>
              <a:t> flags;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*virtual;</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list_head</a:t>
            </a:r>
            <a:r>
              <a:rPr lang="ru-RU" sz="1650">
                <a:solidFill>
                  <a:srgbClr val="37474F"/>
                </a:solidFill>
                <a:latin typeface="Roboto Mono"/>
                <a:ea typeface="Roboto Mono"/>
                <a:cs typeface="Roboto Mono"/>
                <a:sym typeface="Roboto Mono"/>
              </a:rPr>
              <a:t> lru;</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a:p>
        </p:txBody>
      </p:sp>
      <p:sp>
        <p:nvSpPr>
          <p:cNvPr id="1166" name="Google Shape;1166;p69"/>
          <p:cNvSpPr txBox="1"/>
          <p:nvPr/>
        </p:nvSpPr>
        <p:spPr>
          <a:xfrm>
            <a:off x="6472600" y="2946275"/>
            <a:ext cx="52710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kmalloc(size_t size, gfp_t flags);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vmalloc(</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long</a:t>
            </a:r>
            <a:r>
              <a:rPr lang="ru-RU" sz="1650">
                <a:solidFill>
                  <a:srgbClr val="37474F"/>
                </a:solidFill>
                <a:latin typeface="Roboto Mono"/>
                <a:ea typeface="Roboto Mono"/>
                <a:cs typeface="Roboto Mono"/>
                <a:sym typeface="Roboto Mono"/>
              </a:rPr>
              <a:t> size);</a:t>
            </a:r>
            <a:endParaRPr/>
          </a:p>
        </p:txBody>
      </p:sp>
      <p:sp>
        <p:nvSpPr>
          <p:cNvPr id="1167" name="Google Shape;1167;p69"/>
          <p:cNvSpPr txBox="1"/>
          <p:nvPr/>
        </p:nvSpPr>
        <p:spPr>
          <a:xfrm>
            <a:off x="2959050" y="1711675"/>
            <a:ext cx="3642000" cy="83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950">
                <a:highlight>
                  <a:srgbClr val="FFFFFF"/>
                </a:highlight>
              </a:rPr>
              <a:t>Понятие страницы скрыто от пользователя в ядре</a:t>
            </a:r>
            <a:endParaRPr sz="1100"/>
          </a:p>
        </p:txBody>
      </p:sp>
      <p:sp>
        <p:nvSpPr>
          <p:cNvPr id="1168" name="Google Shape;1168;p69"/>
          <p:cNvSpPr txBox="1"/>
          <p:nvPr/>
        </p:nvSpPr>
        <p:spPr>
          <a:xfrm>
            <a:off x="8524300" y="2323775"/>
            <a:ext cx="3219300" cy="83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950">
                <a:highlight>
                  <a:srgbClr val="FFFFFF"/>
                </a:highlight>
              </a:rPr>
              <a:t>В ядре тоже виртуальная память и свои аллокаторы</a:t>
            </a:r>
            <a:endParaRPr sz="1100"/>
          </a:p>
        </p:txBody>
      </p:sp>
      <p:sp>
        <p:nvSpPr>
          <p:cNvPr id="1169" name="Google Shape;1169;p69"/>
          <p:cNvSpPr txBox="1"/>
          <p:nvPr/>
        </p:nvSpPr>
        <p:spPr>
          <a:xfrm>
            <a:off x="4137475" y="5926625"/>
            <a:ext cx="3159300" cy="83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950">
                <a:highlight>
                  <a:srgbClr val="FFFFFF"/>
                </a:highlight>
              </a:rPr>
              <a:t>Таблицы страниц обслуживаются ядром</a:t>
            </a:r>
            <a:endParaRPr sz="1100"/>
          </a:p>
        </p:txBody>
      </p:sp>
      <p:pic>
        <p:nvPicPr>
          <p:cNvPr id="1170" name="Google Shape;1170;p69"/>
          <p:cNvPicPr preferRelativeResize="0"/>
          <p:nvPr/>
        </p:nvPicPr>
        <p:blipFill>
          <a:blip r:embed="rId3">
            <a:alphaModFix/>
          </a:blip>
          <a:stretch>
            <a:fillRect/>
          </a:stretch>
        </p:blipFill>
        <p:spPr>
          <a:xfrm>
            <a:off x="974850" y="4186573"/>
            <a:ext cx="5067831" cy="174006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70"/>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 память (9/12)</a:t>
            </a:r>
            <a:endParaRPr/>
          </a:p>
        </p:txBody>
      </p:sp>
      <p:sp>
        <p:nvSpPr>
          <p:cNvPr id="1176" name="Google Shape;1176;p7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177" name="Google Shape;1177;p70"/>
          <p:cNvSpPr txBox="1"/>
          <p:nvPr/>
        </p:nvSpPr>
        <p:spPr>
          <a:xfrm>
            <a:off x="3399750" y="1666488"/>
            <a:ext cx="254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solidFill>
                  <a:srgbClr val="FF0000"/>
                </a:solidFill>
              </a:rPr>
              <a:t>.kernel</a:t>
            </a:r>
            <a:endParaRPr sz="2200">
              <a:solidFill>
                <a:srgbClr val="FF0000"/>
              </a:solidFill>
            </a:endParaRPr>
          </a:p>
        </p:txBody>
      </p:sp>
      <p:sp>
        <p:nvSpPr>
          <p:cNvPr id="1178" name="Google Shape;1178;p70"/>
          <p:cNvSpPr txBox="1"/>
          <p:nvPr/>
        </p:nvSpPr>
        <p:spPr>
          <a:xfrm>
            <a:off x="3399750" y="2243775"/>
            <a:ext cx="254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.env</a:t>
            </a:r>
            <a:endParaRPr sz="2200"/>
          </a:p>
        </p:txBody>
      </p:sp>
      <p:sp>
        <p:nvSpPr>
          <p:cNvPr id="1179" name="Google Shape;1179;p70"/>
          <p:cNvSpPr txBox="1"/>
          <p:nvPr/>
        </p:nvSpPr>
        <p:spPr>
          <a:xfrm>
            <a:off x="3399750" y="3938775"/>
            <a:ext cx="2256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.bss</a:t>
            </a:r>
            <a:endParaRPr sz="2200"/>
          </a:p>
        </p:txBody>
      </p:sp>
      <p:sp>
        <p:nvSpPr>
          <p:cNvPr id="1180" name="Google Shape;1180;p70"/>
          <p:cNvSpPr txBox="1"/>
          <p:nvPr/>
        </p:nvSpPr>
        <p:spPr>
          <a:xfrm>
            <a:off x="3399750" y="2781288"/>
            <a:ext cx="254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.stack</a:t>
            </a:r>
            <a:endParaRPr sz="2200"/>
          </a:p>
        </p:txBody>
      </p:sp>
      <p:sp>
        <p:nvSpPr>
          <p:cNvPr id="1181" name="Google Shape;1181;p70"/>
          <p:cNvSpPr txBox="1"/>
          <p:nvPr/>
        </p:nvSpPr>
        <p:spPr>
          <a:xfrm>
            <a:off x="3271800" y="5141200"/>
            <a:ext cx="254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.text</a:t>
            </a:r>
            <a:endParaRPr sz="2200"/>
          </a:p>
        </p:txBody>
      </p:sp>
      <p:sp>
        <p:nvSpPr>
          <p:cNvPr id="1182" name="Google Shape;1182;p70"/>
          <p:cNvSpPr txBox="1"/>
          <p:nvPr/>
        </p:nvSpPr>
        <p:spPr>
          <a:xfrm>
            <a:off x="3399750" y="3343963"/>
            <a:ext cx="254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.heap</a:t>
            </a:r>
            <a:endParaRPr sz="2200"/>
          </a:p>
        </p:txBody>
      </p:sp>
      <p:sp>
        <p:nvSpPr>
          <p:cNvPr id="1183" name="Google Shape;1183;p70"/>
          <p:cNvSpPr txBox="1"/>
          <p:nvPr/>
        </p:nvSpPr>
        <p:spPr>
          <a:xfrm>
            <a:off x="3271800" y="4563700"/>
            <a:ext cx="254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00"/>
              <a:t>.data</a:t>
            </a:r>
            <a:endParaRPr sz="2200"/>
          </a:p>
        </p:txBody>
      </p:sp>
      <p:cxnSp>
        <p:nvCxnSpPr>
          <p:cNvPr id="1184" name="Google Shape;1184;p70"/>
          <p:cNvCxnSpPr/>
          <p:nvPr/>
        </p:nvCxnSpPr>
        <p:spPr>
          <a:xfrm>
            <a:off x="2959050" y="1616300"/>
            <a:ext cx="10800" cy="4312200"/>
          </a:xfrm>
          <a:prstGeom prst="straightConnector1">
            <a:avLst/>
          </a:prstGeom>
          <a:noFill/>
          <a:ln cap="flat" cmpd="sng" w="38100">
            <a:solidFill>
              <a:srgbClr val="000000"/>
            </a:solidFill>
            <a:prstDash val="dot"/>
            <a:round/>
            <a:headEnd len="med" w="med" type="none"/>
            <a:tailEnd len="med" w="med" type="stealth"/>
          </a:ln>
        </p:spPr>
      </p:cxnSp>
      <p:cxnSp>
        <p:nvCxnSpPr>
          <p:cNvPr id="1185" name="Google Shape;1185;p70"/>
          <p:cNvCxnSpPr/>
          <p:nvPr/>
        </p:nvCxnSpPr>
        <p:spPr>
          <a:xfrm flipH="1" rot="10800000">
            <a:off x="2959050" y="2243775"/>
            <a:ext cx="3429300" cy="6900"/>
          </a:xfrm>
          <a:prstGeom prst="straightConnector1">
            <a:avLst/>
          </a:prstGeom>
          <a:noFill/>
          <a:ln cap="flat" cmpd="sng" w="38100">
            <a:solidFill>
              <a:srgbClr val="000000"/>
            </a:solidFill>
            <a:prstDash val="dot"/>
            <a:round/>
            <a:headEnd len="med" w="med" type="none"/>
            <a:tailEnd len="med" w="med" type="none"/>
          </a:ln>
        </p:spPr>
      </p:cxnSp>
      <p:cxnSp>
        <p:nvCxnSpPr>
          <p:cNvPr id="1186" name="Google Shape;1186;p70"/>
          <p:cNvCxnSpPr/>
          <p:nvPr/>
        </p:nvCxnSpPr>
        <p:spPr>
          <a:xfrm flipH="1" rot="10800000">
            <a:off x="2959050" y="2734888"/>
            <a:ext cx="3429300" cy="6900"/>
          </a:xfrm>
          <a:prstGeom prst="straightConnector1">
            <a:avLst/>
          </a:prstGeom>
          <a:noFill/>
          <a:ln cap="flat" cmpd="sng" w="38100">
            <a:solidFill>
              <a:srgbClr val="000000"/>
            </a:solidFill>
            <a:prstDash val="dot"/>
            <a:round/>
            <a:headEnd len="med" w="med" type="none"/>
            <a:tailEnd len="med" w="med" type="none"/>
          </a:ln>
        </p:spPr>
      </p:cxnSp>
      <p:cxnSp>
        <p:nvCxnSpPr>
          <p:cNvPr id="1187" name="Google Shape;1187;p70"/>
          <p:cNvCxnSpPr/>
          <p:nvPr/>
        </p:nvCxnSpPr>
        <p:spPr>
          <a:xfrm flipH="1" rot="10800000">
            <a:off x="2971650" y="3346838"/>
            <a:ext cx="3429300" cy="6900"/>
          </a:xfrm>
          <a:prstGeom prst="straightConnector1">
            <a:avLst/>
          </a:prstGeom>
          <a:noFill/>
          <a:ln cap="flat" cmpd="sng" w="38100">
            <a:solidFill>
              <a:srgbClr val="000000"/>
            </a:solidFill>
            <a:prstDash val="dot"/>
            <a:round/>
            <a:headEnd len="med" w="med" type="none"/>
            <a:tailEnd len="med" w="med" type="none"/>
          </a:ln>
        </p:spPr>
      </p:cxnSp>
      <p:cxnSp>
        <p:nvCxnSpPr>
          <p:cNvPr id="1188" name="Google Shape;1188;p70"/>
          <p:cNvCxnSpPr/>
          <p:nvPr/>
        </p:nvCxnSpPr>
        <p:spPr>
          <a:xfrm flipH="1" rot="10800000">
            <a:off x="2971650" y="3902913"/>
            <a:ext cx="3429300" cy="6900"/>
          </a:xfrm>
          <a:prstGeom prst="straightConnector1">
            <a:avLst/>
          </a:prstGeom>
          <a:noFill/>
          <a:ln cap="flat" cmpd="sng" w="38100">
            <a:solidFill>
              <a:srgbClr val="000000"/>
            </a:solidFill>
            <a:prstDash val="dot"/>
            <a:round/>
            <a:headEnd len="med" w="med" type="none"/>
            <a:tailEnd len="med" w="med" type="none"/>
          </a:ln>
        </p:spPr>
      </p:cxnSp>
      <p:cxnSp>
        <p:nvCxnSpPr>
          <p:cNvPr id="1189" name="Google Shape;1189;p70"/>
          <p:cNvCxnSpPr/>
          <p:nvPr/>
        </p:nvCxnSpPr>
        <p:spPr>
          <a:xfrm flipH="1" rot="10800000">
            <a:off x="2971650" y="4504525"/>
            <a:ext cx="3429300" cy="6900"/>
          </a:xfrm>
          <a:prstGeom prst="straightConnector1">
            <a:avLst/>
          </a:prstGeom>
          <a:noFill/>
          <a:ln cap="flat" cmpd="sng" w="38100">
            <a:solidFill>
              <a:srgbClr val="000000"/>
            </a:solidFill>
            <a:prstDash val="dot"/>
            <a:round/>
            <a:headEnd len="med" w="med" type="none"/>
            <a:tailEnd len="med" w="med" type="none"/>
          </a:ln>
        </p:spPr>
      </p:cxnSp>
      <p:cxnSp>
        <p:nvCxnSpPr>
          <p:cNvPr id="1190" name="Google Shape;1190;p70"/>
          <p:cNvCxnSpPr/>
          <p:nvPr/>
        </p:nvCxnSpPr>
        <p:spPr>
          <a:xfrm flipH="1" rot="10800000">
            <a:off x="2971650" y="5110588"/>
            <a:ext cx="3429300" cy="6900"/>
          </a:xfrm>
          <a:prstGeom prst="straightConnector1">
            <a:avLst/>
          </a:prstGeom>
          <a:noFill/>
          <a:ln cap="flat" cmpd="sng" w="38100">
            <a:solidFill>
              <a:srgbClr val="000000"/>
            </a:solidFill>
            <a:prstDash val="dot"/>
            <a:round/>
            <a:headEnd len="med" w="med" type="none"/>
            <a:tailEnd len="med" w="med" type="none"/>
          </a:ln>
        </p:spPr>
      </p:cxnSp>
      <p:sp>
        <p:nvSpPr>
          <p:cNvPr id="1191" name="Google Shape;1191;p70"/>
          <p:cNvSpPr txBox="1"/>
          <p:nvPr/>
        </p:nvSpPr>
        <p:spPr>
          <a:xfrm>
            <a:off x="911875" y="1303600"/>
            <a:ext cx="1847700" cy="5310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ru-RU" sz="2250">
                <a:highlight>
                  <a:srgbClr val="FFFFFF"/>
                </a:highlight>
              </a:rPr>
              <a:t>0xffffffff</a:t>
            </a:r>
            <a:endParaRPr/>
          </a:p>
        </p:txBody>
      </p:sp>
      <p:sp>
        <p:nvSpPr>
          <p:cNvPr id="1192" name="Google Shape;1192;p70"/>
          <p:cNvSpPr txBox="1"/>
          <p:nvPr/>
        </p:nvSpPr>
        <p:spPr>
          <a:xfrm>
            <a:off x="911875" y="1980250"/>
            <a:ext cx="1847700" cy="469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ru-RU" sz="1850">
                <a:highlight>
                  <a:srgbClr val="FFFFFF"/>
                </a:highlight>
              </a:rPr>
              <a:t>0xс0000000</a:t>
            </a:r>
            <a:endParaRPr sz="1850">
              <a:highlight>
                <a:srgbClr val="FFFFFF"/>
              </a:highlight>
            </a:endParaRPr>
          </a:p>
        </p:txBody>
      </p:sp>
      <p:sp>
        <p:nvSpPr>
          <p:cNvPr id="1193" name="Google Shape;1193;p70"/>
          <p:cNvSpPr txBox="1"/>
          <p:nvPr/>
        </p:nvSpPr>
        <p:spPr>
          <a:xfrm>
            <a:off x="911875" y="5633650"/>
            <a:ext cx="1847700" cy="469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ru-RU" sz="1850">
                <a:highlight>
                  <a:srgbClr val="FFFFFF"/>
                </a:highlight>
              </a:rPr>
              <a:t>0x0</a:t>
            </a:r>
            <a:endParaRPr sz="1850">
              <a:highlight>
                <a:srgbClr val="FFFFFF"/>
              </a:highlight>
            </a:endParaRPr>
          </a:p>
        </p:txBody>
      </p:sp>
      <p:pic>
        <p:nvPicPr>
          <p:cNvPr id="1194" name="Google Shape;1194;p70"/>
          <p:cNvPicPr preferRelativeResize="0"/>
          <p:nvPr/>
        </p:nvPicPr>
        <p:blipFill>
          <a:blip r:embed="rId3">
            <a:alphaModFix/>
          </a:blip>
          <a:stretch>
            <a:fillRect/>
          </a:stretch>
        </p:blipFill>
        <p:spPr>
          <a:xfrm>
            <a:off x="5560763" y="1518398"/>
            <a:ext cx="569931" cy="93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000"/>
                                        <p:tgtEl>
                                          <p:spTgt spid="1181"/>
                                        </p:tgtEl>
                                      </p:cBhvr>
                                    </p:animEffect>
                                  </p:childTnLst>
                                </p:cTn>
                              </p:par>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300"/>
                                        <p:tgtEl>
                                          <p:spTgt spid="1190"/>
                                        </p:tgtEl>
                                      </p:cBhvr>
                                    </p:animEffect>
                                  </p:childTnLst>
                                </p:cTn>
                              </p:par>
                              <p:par>
                                <p:cTn fill="hold" nodeType="with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par>
                                <p:cTn fill="hold" nodeType="with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800"/>
                                        <p:tgtEl>
                                          <p:spTgt spid="1183"/>
                                        </p:tgtEl>
                                      </p:cBhvr>
                                    </p:animEffect>
                                  </p:childTnLst>
                                </p:cTn>
                              </p:par>
                              <p:par>
                                <p:cTn fill="hold" nodeType="with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par>
                                <p:cTn fill="hold" nodeType="with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300"/>
                                        <p:tgtEl>
                                          <p:spTgt spid="1179"/>
                                        </p:tgtEl>
                                      </p:cBhvr>
                                    </p:animEffect>
                                  </p:childTnLst>
                                </p:cTn>
                              </p:par>
                              <p:par>
                                <p:cTn fill="hold" nodeType="with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par>
                                <p:cTn fill="hold" nodeType="with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2100"/>
                                        <p:tgtEl>
                                          <p:spTgt spid="1187"/>
                                        </p:tgtEl>
                                      </p:cBhvr>
                                    </p:animEffect>
                                  </p:childTnLst>
                                </p:cTn>
                              </p:par>
                              <p:par>
                                <p:cTn fill="hold" nodeType="with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000"/>
                                        <p:tgtEl>
                                          <p:spTgt spid="1180"/>
                                        </p:tgtEl>
                                      </p:cBhvr>
                                    </p:animEffect>
                                  </p:childTnLst>
                                </p:cTn>
                              </p:par>
                              <p:par>
                                <p:cTn fill="hold" nodeType="with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2600"/>
                                        <p:tgtEl>
                                          <p:spTgt spid="1186"/>
                                        </p:tgtEl>
                                      </p:cBhvr>
                                    </p:animEffect>
                                  </p:childTnLst>
                                </p:cTn>
                              </p:par>
                              <p:par>
                                <p:cTn fill="hold" nodeType="with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par>
                                <p:cTn fill="hold" nodeType="with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3200"/>
                                        <p:tgtEl>
                                          <p:spTgt spid="1185"/>
                                        </p:tgtEl>
                                      </p:cBhvr>
                                    </p:animEffect>
                                  </p:childTnLst>
                                </p:cTn>
                              </p:par>
                              <p:par>
                                <p:cTn fill="hold" nodeType="with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par>
                                <p:cTn fill="hold" nodeType="with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3700"/>
                                        <p:tgtEl>
                                          <p:spTgt spid="1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7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 память (10/12)</a:t>
            </a:r>
            <a:endParaRPr/>
          </a:p>
        </p:txBody>
      </p:sp>
      <p:sp>
        <p:nvSpPr>
          <p:cNvPr id="1200" name="Google Shape;1200;p7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1201" name="Google Shape;1201;p71"/>
          <p:cNvPicPr preferRelativeResize="0"/>
          <p:nvPr/>
        </p:nvPicPr>
        <p:blipFill>
          <a:blip r:embed="rId3">
            <a:alphaModFix/>
          </a:blip>
          <a:stretch>
            <a:fillRect/>
          </a:stretch>
        </p:blipFill>
        <p:spPr>
          <a:xfrm>
            <a:off x="2643188" y="2907681"/>
            <a:ext cx="6905625" cy="3038475"/>
          </a:xfrm>
          <a:prstGeom prst="rect">
            <a:avLst/>
          </a:prstGeom>
          <a:noFill/>
          <a:ln>
            <a:noFill/>
          </a:ln>
        </p:spPr>
      </p:pic>
      <p:sp>
        <p:nvSpPr>
          <p:cNvPr id="1202" name="Google Shape;1202;p71"/>
          <p:cNvSpPr txBox="1"/>
          <p:nvPr/>
        </p:nvSpPr>
        <p:spPr>
          <a:xfrm>
            <a:off x="2686050" y="1612425"/>
            <a:ext cx="68199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u="sng">
                <a:highlight>
                  <a:srgbClr val="FFFFFF"/>
                </a:highlight>
              </a:rPr>
              <a:t>Проблема High и Low memory на 32-битной архитектуре</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7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 память (11/12)</a:t>
            </a:r>
            <a:endParaRPr/>
          </a:p>
        </p:txBody>
      </p:sp>
      <p:sp>
        <p:nvSpPr>
          <p:cNvPr id="1208" name="Google Shape;1208;p7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209" name="Google Shape;1209;p72"/>
          <p:cNvSpPr txBox="1"/>
          <p:nvPr/>
        </p:nvSpPr>
        <p:spPr>
          <a:xfrm>
            <a:off x="1589550" y="1685975"/>
            <a:ext cx="9012900" cy="318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KASLR - </a:t>
            </a:r>
            <a:r>
              <a:rPr b="1" lang="ru-RU" sz="2250">
                <a:highlight>
                  <a:srgbClr val="FFFFFF"/>
                </a:highlight>
              </a:rPr>
              <a:t>K</a:t>
            </a:r>
            <a:r>
              <a:rPr lang="ru-RU" sz="2250">
                <a:highlight>
                  <a:srgbClr val="FFFFFF"/>
                </a:highlight>
              </a:rPr>
              <a:t>ernel </a:t>
            </a:r>
            <a:r>
              <a:rPr b="1" lang="ru-RU" sz="2250">
                <a:highlight>
                  <a:srgbClr val="FFFFFF"/>
                </a:highlight>
              </a:rPr>
              <a:t>A</a:t>
            </a:r>
            <a:r>
              <a:rPr lang="ru-RU" sz="2250">
                <a:highlight>
                  <a:srgbClr val="FFFFFF"/>
                </a:highlight>
              </a:rPr>
              <a:t>ddress </a:t>
            </a:r>
            <a:r>
              <a:rPr b="1" lang="ru-RU" sz="2250">
                <a:highlight>
                  <a:srgbClr val="FFFFFF"/>
                </a:highlight>
              </a:rPr>
              <a:t>S</a:t>
            </a:r>
            <a:r>
              <a:rPr lang="ru-RU" sz="2250">
                <a:highlight>
                  <a:srgbClr val="FFFFFF"/>
                </a:highlight>
              </a:rPr>
              <a:t>pace </a:t>
            </a:r>
            <a:r>
              <a:rPr b="1" lang="ru-RU" sz="2250">
                <a:highlight>
                  <a:srgbClr val="FFFFFF"/>
                </a:highlight>
              </a:rPr>
              <a:t>L</a:t>
            </a:r>
            <a:r>
              <a:rPr lang="ru-RU" sz="2250">
                <a:highlight>
                  <a:srgbClr val="FFFFFF"/>
                </a:highlight>
              </a:rPr>
              <a:t>ayout </a:t>
            </a:r>
            <a:r>
              <a:rPr b="1" lang="ru-RU" sz="2250">
                <a:highlight>
                  <a:srgbClr val="FFFFFF"/>
                </a:highlight>
              </a:rPr>
              <a:t>R</a:t>
            </a:r>
            <a:r>
              <a:rPr lang="ru-RU" sz="2250">
                <a:highlight>
                  <a:srgbClr val="FFFFFF"/>
                </a:highlight>
              </a:rPr>
              <a:t>andomization</a:t>
            </a:r>
            <a:endParaRPr sz="2250">
              <a:highlight>
                <a:srgbClr val="FFFFFF"/>
              </a:highlight>
            </a:endParaRPr>
          </a:p>
          <a:p>
            <a:pPr indent="0" lvl="0" marL="0" rtl="0" algn="ctr">
              <a:lnSpc>
                <a:spcPct val="115000"/>
              </a:lnSpc>
              <a:spcBef>
                <a:spcPts val="0"/>
              </a:spcBef>
              <a:spcAft>
                <a:spcPts val="0"/>
              </a:spcAft>
              <a:buNone/>
            </a:pPr>
            <a:r>
              <a:rPr lang="ru-RU" sz="1800">
                <a:highlight>
                  <a:srgbClr val="FFFFFF"/>
                </a:highlight>
              </a:rPr>
              <a:t>Борьба с атаками на ошибки кода, на прямые уязвимости</a:t>
            </a:r>
            <a:endParaRPr sz="1800">
              <a:highlight>
                <a:srgbClr val="FFFFFF"/>
              </a:highlight>
            </a:endParaRPr>
          </a:p>
          <a:p>
            <a:pPr indent="0" lvl="0" marL="0" rtl="0" algn="ctr">
              <a:lnSpc>
                <a:spcPct val="115000"/>
              </a:lnSpc>
              <a:spcBef>
                <a:spcPts val="0"/>
              </a:spcBef>
              <a:spcAft>
                <a:spcPts val="0"/>
              </a:spcAft>
              <a:buNone/>
            </a:pPr>
            <a:r>
              <a:t/>
            </a:r>
            <a:endParaRPr sz="1800">
              <a:highlight>
                <a:srgbClr val="FFFFFF"/>
              </a:highlight>
            </a:endParaRPr>
          </a:p>
          <a:p>
            <a:pPr indent="0" lvl="0" marL="0" rtl="0" algn="ctr">
              <a:lnSpc>
                <a:spcPct val="115000"/>
              </a:lnSpc>
              <a:spcBef>
                <a:spcPts val="0"/>
              </a:spcBef>
              <a:spcAft>
                <a:spcPts val="0"/>
              </a:spcAft>
              <a:buNone/>
            </a:pPr>
            <a:r>
              <a:t/>
            </a:r>
            <a:endParaRPr sz="1800">
              <a:highlight>
                <a:srgbClr val="FFFFFF"/>
              </a:highlight>
            </a:endParaRPr>
          </a:p>
          <a:p>
            <a:pPr indent="0" lvl="0" marL="0" rtl="0" algn="ctr">
              <a:lnSpc>
                <a:spcPct val="115000"/>
              </a:lnSpc>
              <a:spcBef>
                <a:spcPts val="0"/>
              </a:spcBef>
              <a:spcAft>
                <a:spcPts val="0"/>
              </a:spcAft>
              <a:buNone/>
            </a:pPr>
            <a:r>
              <a:t/>
            </a:r>
            <a:endParaRPr sz="1800">
              <a:highlight>
                <a:srgbClr val="FFFFFF"/>
              </a:highlight>
            </a:endParaRPr>
          </a:p>
          <a:p>
            <a:pPr indent="0" lvl="0" marL="0" rtl="0" algn="ctr">
              <a:lnSpc>
                <a:spcPct val="115000"/>
              </a:lnSpc>
              <a:spcBef>
                <a:spcPts val="0"/>
              </a:spcBef>
              <a:spcAft>
                <a:spcPts val="0"/>
              </a:spcAft>
              <a:buNone/>
            </a:pPr>
            <a:r>
              <a:rPr lang="ru-RU" sz="2250">
                <a:highlight>
                  <a:srgbClr val="FFFFFF"/>
                </a:highlight>
              </a:rPr>
              <a:t>KAISER - </a:t>
            </a:r>
            <a:r>
              <a:rPr b="1" lang="ru-RU" sz="2250">
                <a:highlight>
                  <a:srgbClr val="FFFFFF"/>
                </a:highlight>
              </a:rPr>
              <a:t>K</a:t>
            </a:r>
            <a:r>
              <a:rPr lang="ru-RU" sz="2250">
                <a:highlight>
                  <a:srgbClr val="FFFFFF"/>
                </a:highlight>
              </a:rPr>
              <a:t>ernel </a:t>
            </a:r>
            <a:r>
              <a:rPr b="1" lang="ru-RU" sz="2250">
                <a:highlight>
                  <a:srgbClr val="FFFFFF"/>
                </a:highlight>
              </a:rPr>
              <a:t>A</a:t>
            </a:r>
            <a:r>
              <a:rPr lang="ru-RU" sz="2250">
                <a:highlight>
                  <a:srgbClr val="FFFFFF"/>
                </a:highlight>
              </a:rPr>
              <a:t>ddress </a:t>
            </a:r>
            <a:r>
              <a:rPr b="1" lang="ru-RU" sz="2250">
                <a:highlight>
                  <a:srgbClr val="FFFFFF"/>
                </a:highlight>
              </a:rPr>
              <a:t>I</a:t>
            </a:r>
            <a:r>
              <a:rPr lang="ru-RU" sz="2250">
                <a:highlight>
                  <a:srgbClr val="FFFFFF"/>
                </a:highlight>
              </a:rPr>
              <a:t>solation to have </a:t>
            </a:r>
            <a:r>
              <a:rPr b="1" lang="ru-RU" sz="2250">
                <a:highlight>
                  <a:srgbClr val="FFFFFF"/>
                </a:highlight>
              </a:rPr>
              <a:t>S</a:t>
            </a:r>
            <a:r>
              <a:rPr lang="ru-RU" sz="2250">
                <a:highlight>
                  <a:srgbClr val="FFFFFF"/>
                </a:highlight>
              </a:rPr>
              <a:t>ide-channels </a:t>
            </a:r>
            <a:r>
              <a:rPr b="1" lang="ru-RU" sz="2250">
                <a:highlight>
                  <a:srgbClr val="FFFFFF"/>
                </a:highlight>
              </a:rPr>
              <a:t>E</a:t>
            </a:r>
            <a:r>
              <a:rPr lang="ru-RU" sz="2250">
                <a:highlight>
                  <a:srgbClr val="FFFFFF"/>
                </a:highlight>
              </a:rPr>
              <a:t>fficiently </a:t>
            </a:r>
            <a:r>
              <a:rPr b="1" lang="ru-RU" sz="2250">
                <a:highlight>
                  <a:srgbClr val="FFFFFF"/>
                </a:highlight>
              </a:rPr>
              <a:t>R</a:t>
            </a:r>
            <a:r>
              <a:rPr lang="ru-RU" sz="2250">
                <a:highlight>
                  <a:srgbClr val="FFFFFF"/>
                </a:highlight>
              </a:rPr>
              <a:t>emoved</a:t>
            </a:r>
            <a:endParaRPr sz="1800">
              <a:highlight>
                <a:srgbClr val="FFFFFF"/>
              </a:highlight>
            </a:endParaRPr>
          </a:p>
          <a:p>
            <a:pPr indent="0" lvl="0" marL="0" rtl="0" algn="ctr">
              <a:lnSpc>
                <a:spcPct val="115000"/>
              </a:lnSpc>
              <a:spcBef>
                <a:spcPts val="0"/>
              </a:spcBef>
              <a:spcAft>
                <a:spcPts val="0"/>
              </a:spcAft>
              <a:buNone/>
            </a:pPr>
            <a:r>
              <a:rPr lang="ru-RU" sz="1800">
                <a:highlight>
                  <a:srgbClr val="FFFFFF"/>
                </a:highlight>
              </a:rPr>
              <a:t>Борьба с Meltdown - с побочным каналом утечки</a:t>
            </a:r>
            <a:endParaRPr sz="1800">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7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Виртуальная память (12/12)</a:t>
            </a:r>
            <a:endParaRPr/>
          </a:p>
        </p:txBody>
      </p:sp>
      <p:sp>
        <p:nvSpPr>
          <p:cNvPr id="1215" name="Google Shape;1215;p7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216" name="Google Shape;1216;p73"/>
          <p:cNvSpPr txBox="1"/>
          <p:nvPr/>
        </p:nvSpPr>
        <p:spPr>
          <a:xfrm>
            <a:off x="2541625" y="1445125"/>
            <a:ext cx="7897500" cy="9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Кэши, физическая память скрыты от пользователя, кроме нескольких подсказок</a:t>
            </a:r>
            <a:endParaRPr/>
          </a:p>
        </p:txBody>
      </p:sp>
      <p:sp>
        <p:nvSpPr>
          <p:cNvPr id="1217" name="Google Shape;1217;p73"/>
          <p:cNvSpPr txBox="1"/>
          <p:nvPr/>
        </p:nvSpPr>
        <p:spPr>
          <a:xfrm>
            <a:off x="2541625" y="3919625"/>
            <a:ext cx="7897500" cy="53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Но доступна виртуальная память</a:t>
            </a:r>
            <a:endParaRPr sz="2250">
              <a:highlight>
                <a:srgbClr val="FFFFFF"/>
              </a:highlight>
            </a:endParaRPr>
          </a:p>
        </p:txBody>
      </p:sp>
      <p:sp>
        <p:nvSpPr>
          <p:cNvPr id="1218" name="Google Shape;1218;p73"/>
          <p:cNvSpPr txBox="1"/>
          <p:nvPr/>
        </p:nvSpPr>
        <p:spPr>
          <a:xfrm>
            <a:off x="2541625" y="2374513"/>
            <a:ext cx="6211500" cy="13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550">
                <a:solidFill>
                  <a:srgbClr val="3F51B5"/>
                </a:solidFill>
                <a:latin typeface="Roboto Mono"/>
                <a:ea typeface="Roboto Mono"/>
                <a:cs typeface="Roboto Mono"/>
                <a:sym typeface="Roboto Mono"/>
              </a:rPr>
              <a:t>#define __builtin_prefetch</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F51B5"/>
                </a:solidFill>
                <a:latin typeface="Roboto Mono"/>
                <a:ea typeface="Roboto Mono"/>
                <a:cs typeface="Roboto Mono"/>
                <a:sym typeface="Roboto Mono"/>
              </a:rPr>
              <a:t>#define __builtin_expect</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F51B5"/>
                </a:solidFill>
                <a:latin typeface="Roboto Mono"/>
                <a:ea typeface="Roboto Mono"/>
                <a:cs typeface="Roboto Mono"/>
                <a:sym typeface="Roboto Mono"/>
              </a:rPr>
              <a:t>int</a:t>
            </a:r>
            <a:endParaRPr sz="15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550">
                <a:solidFill>
                  <a:srgbClr val="37474F"/>
                </a:solidFill>
                <a:latin typeface="Roboto Mono"/>
                <a:ea typeface="Roboto Mono"/>
                <a:cs typeface="Roboto Mono"/>
                <a:sym typeface="Roboto Mono"/>
              </a:rPr>
              <a:t>madvise(</a:t>
            </a:r>
            <a:r>
              <a:rPr lang="ru-RU" sz="1550">
                <a:solidFill>
                  <a:srgbClr val="3F51B5"/>
                </a:solidFill>
                <a:latin typeface="Roboto Mono"/>
                <a:ea typeface="Roboto Mono"/>
                <a:cs typeface="Roboto Mono"/>
                <a:sym typeface="Roboto Mono"/>
              </a:rPr>
              <a:t>void</a:t>
            </a:r>
            <a:r>
              <a:rPr lang="ru-RU" sz="1550">
                <a:solidFill>
                  <a:srgbClr val="37474F"/>
                </a:solidFill>
                <a:latin typeface="Roboto Mono"/>
                <a:ea typeface="Roboto Mono"/>
                <a:cs typeface="Roboto Mono"/>
                <a:sym typeface="Roboto Mono"/>
              </a:rPr>
              <a:t> *addr, size_t len, </a:t>
            </a:r>
            <a:r>
              <a:rPr lang="ru-RU" sz="1550">
                <a:solidFill>
                  <a:srgbClr val="3F51B5"/>
                </a:solidFill>
                <a:latin typeface="Roboto Mono"/>
                <a:ea typeface="Roboto Mono"/>
                <a:cs typeface="Roboto Mono"/>
                <a:sym typeface="Roboto Mono"/>
              </a:rPr>
              <a:t>int</a:t>
            </a:r>
            <a:r>
              <a:rPr lang="ru-RU" sz="1550">
                <a:solidFill>
                  <a:srgbClr val="37474F"/>
                </a:solidFill>
                <a:latin typeface="Roboto Mono"/>
                <a:ea typeface="Roboto Mono"/>
                <a:cs typeface="Roboto Mono"/>
                <a:sym typeface="Roboto Mono"/>
              </a:rPr>
              <a:t> advice);</a:t>
            </a:r>
            <a:endParaRPr sz="1300"/>
          </a:p>
        </p:txBody>
      </p:sp>
      <p:sp>
        <p:nvSpPr>
          <p:cNvPr id="1219" name="Google Shape;1219;p73"/>
          <p:cNvSpPr txBox="1"/>
          <p:nvPr/>
        </p:nvSpPr>
        <p:spPr>
          <a:xfrm>
            <a:off x="2541625" y="4269250"/>
            <a:ext cx="78975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void</a:t>
            </a: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mmap(</a:t>
            </a:r>
            <a:r>
              <a:rPr lang="ru-RU" sz="1350">
                <a:solidFill>
                  <a:srgbClr val="3F51B5"/>
                </a:solidFill>
                <a:latin typeface="Roboto Mono"/>
                <a:ea typeface="Roboto Mono"/>
                <a:cs typeface="Roboto Mono"/>
                <a:sym typeface="Roboto Mono"/>
              </a:rPr>
              <a:t>void</a:t>
            </a:r>
            <a:r>
              <a:rPr lang="ru-RU" sz="1350">
                <a:solidFill>
                  <a:srgbClr val="37474F"/>
                </a:solidFill>
                <a:latin typeface="Roboto Mono"/>
                <a:ea typeface="Roboto Mono"/>
                <a:cs typeface="Roboto Mono"/>
                <a:sym typeface="Roboto Mono"/>
              </a:rPr>
              <a:t> *addr, size_t len, </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prot, </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flags, </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fd, off_t offset);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void</a:t>
            </a: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brk(</a:t>
            </a:r>
            <a:r>
              <a:rPr lang="ru-RU" sz="1350">
                <a:solidFill>
                  <a:srgbClr val="3F51B5"/>
                </a:solidFill>
                <a:latin typeface="Roboto Mono"/>
                <a:ea typeface="Roboto Mono"/>
                <a:cs typeface="Roboto Mono"/>
                <a:sym typeface="Roboto Mono"/>
              </a:rPr>
              <a:t>const</a:t>
            </a: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void</a:t>
            </a:r>
            <a:r>
              <a:rPr lang="ru-RU" sz="1350">
                <a:solidFill>
                  <a:srgbClr val="37474F"/>
                </a:solidFill>
                <a:latin typeface="Roboto Mono"/>
                <a:ea typeface="Roboto Mono"/>
                <a:cs typeface="Roboto Mono"/>
                <a:sym typeface="Roboto Mono"/>
              </a:rPr>
              <a:t> *addr);</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void</a:t>
            </a: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alloca(size_t size);</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void</a:t>
            </a: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350">
                <a:solidFill>
                  <a:srgbClr val="37474F"/>
                </a:solidFill>
                <a:latin typeface="Roboto Mono"/>
                <a:ea typeface="Roboto Mono"/>
                <a:cs typeface="Roboto Mono"/>
                <a:sym typeface="Roboto Mono"/>
              </a:rPr>
              <a:t>malloc(size_t size);</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Malloc</a:t>
            </a:r>
            <a:endParaRPr/>
          </a:p>
        </p:txBody>
      </p:sp>
      <p:sp>
        <p:nvSpPr>
          <p:cNvPr id="1225" name="Google Shape;1225;p7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1226" name="Google Shape;1226;p74"/>
          <p:cNvPicPr preferRelativeResize="0"/>
          <p:nvPr/>
        </p:nvPicPr>
        <p:blipFill>
          <a:blip r:embed="rId3">
            <a:alphaModFix/>
          </a:blip>
          <a:stretch>
            <a:fillRect/>
          </a:stretch>
        </p:blipFill>
        <p:spPr>
          <a:xfrm>
            <a:off x="3035850" y="1130994"/>
            <a:ext cx="5619750" cy="2657475"/>
          </a:xfrm>
          <a:prstGeom prst="rect">
            <a:avLst/>
          </a:prstGeom>
          <a:noFill/>
          <a:ln>
            <a:noFill/>
          </a:ln>
        </p:spPr>
      </p:pic>
      <p:pic>
        <p:nvPicPr>
          <p:cNvPr id="1227" name="Google Shape;1227;p74"/>
          <p:cNvPicPr preferRelativeResize="0"/>
          <p:nvPr/>
        </p:nvPicPr>
        <p:blipFill>
          <a:blip r:embed="rId4">
            <a:alphaModFix/>
          </a:blip>
          <a:stretch>
            <a:fillRect/>
          </a:stretch>
        </p:blipFill>
        <p:spPr>
          <a:xfrm>
            <a:off x="6863708" y="4029319"/>
            <a:ext cx="3495675" cy="2295525"/>
          </a:xfrm>
          <a:prstGeom prst="rect">
            <a:avLst/>
          </a:prstGeom>
          <a:noFill/>
          <a:ln>
            <a:noFill/>
          </a:ln>
        </p:spPr>
      </p:pic>
      <p:sp>
        <p:nvSpPr>
          <p:cNvPr id="1228" name="Google Shape;1228;p74"/>
          <p:cNvSpPr txBox="1"/>
          <p:nvPr/>
        </p:nvSpPr>
        <p:spPr>
          <a:xfrm>
            <a:off x="982575" y="4915488"/>
            <a:ext cx="2249100" cy="523200"/>
          </a:xfrm>
          <a:prstGeom prst="rect">
            <a:avLst/>
          </a:prstGeom>
          <a:noFill/>
          <a:ln>
            <a:noFill/>
          </a:ln>
        </p:spPr>
        <p:txBody>
          <a:bodyPr anchorCtr="0" anchor="t" bIns="91425" lIns="91425" spcFirstLastPara="1" rIns="91425" wrap="square" tIns="91425">
            <a:spAutoFit/>
          </a:bodyPr>
          <a:lstStyle/>
          <a:p>
            <a:pPr indent="0" lvl="0" marL="50800" marR="50800" rtl="0" algn="ctr">
              <a:lnSpc>
                <a:spcPct val="120000"/>
              </a:lnSpc>
              <a:spcBef>
                <a:spcPts val="0"/>
              </a:spcBef>
              <a:spcAft>
                <a:spcPts val="0"/>
              </a:spcAft>
              <a:buNone/>
            </a:pPr>
            <a:r>
              <a:rPr lang="ru-RU" sz="2200">
                <a:solidFill>
                  <a:srgbClr val="333333"/>
                </a:solidFill>
                <a:highlight>
                  <a:srgbClr val="FFFFFF"/>
                </a:highlight>
                <a:latin typeface="Courier New"/>
                <a:ea typeface="Courier New"/>
                <a:cs typeface="Courier New"/>
                <a:sym typeface="Courier New"/>
              </a:rPr>
              <a:t>malloc(size);</a:t>
            </a:r>
            <a:endParaRPr sz="3000"/>
          </a:p>
        </p:txBody>
      </p:sp>
      <p:sp>
        <p:nvSpPr>
          <p:cNvPr id="1229" name="Google Shape;1229;p74"/>
          <p:cNvSpPr txBox="1"/>
          <p:nvPr/>
        </p:nvSpPr>
        <p:spPr>
          <a:xfrm>
            <a:off x="3486325" y="4449725"/>
            <a:ext cx="2857500" cy="1554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000">
                <a:highlight>
                  <a:srgbClr val="FFFFFF"/>
                </a:highlight>
              </a:rPr>
              <a:t>Округляет до ближайшего блока, заполняет заголовки, отдает</a:t>
            </a:r>
            <a:endParaRPr sz="2400">
              <a:solidFill>
                <a:srgbClr val="333333"/>
              </a:solidFill>
              <a:highlight>
                <a:srgbClr val="FFFFFF"/>
              </a:highlight>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7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Альтернативы malloc</a:t>
            </a:r>
            <a:endParaRPr/>
          </a:p>
        </p:txBody>
      </p:sp>
      <p:sp>
        <p:nvSpPr>
          <p:cNvPr id="1235" name="Google Shape;1235;p7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236" name="Google Shape;1236;p75"/>
          <p:cNvSpPr txBox="1"/>
          <p:nvPr/>
        </p:nvSpPr>
        <p:spPr>
          <a:xfrm>
            <a:off x="982575" y="1926825"/>
            <a:ext cx="45003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ru-RU" sz="2200"/>
              <a:t>jemalloc</a:t>
            </a:r>
            <a:endParaRPr sz="2200"/>
          </a:p>
          <a:p>
            <a:pPr indent="-368300" lvl="0" marL="457200" rtl="0" algn="l">
              <a:spcBef>
                <a:spcPts val="0"/>
              </a:spcBef>
              <a:spcAft>
                <a:spcPts val="0"/>
              </a:spcAft>
              <a:buSzPts val="2200"/>
              <a:buChar char="-"/>
            </a:pPr>
            <a:r>
              <a:rPr lang="ru-RU" sz="2200"/>
              <a:t>tcmalloc</a:t>
            </a:r>
            <a:endParaRPr sz="2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76"/>
          <p:cNvSpPr txBox="1"/>
          <p:nvPr>
            <p:ph idx="1" type="body"/>
          </p:nvPr>
        </p:nvSpPr>
        <p:spPr>
          <a:xfrm>
            <a:off x="982569" y="3151476"/>
            <a:ext cx="41505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Написать программную оболочку (shell)</a:t>
            </a:r>
            <a:endParaRPr/>
          </a:p>
        </p:txBody>
      </p:sp>
      <p:sp>
        <p:nvSpPr>
          <p:cNvPr id="1242" name="Google Shape;1242;p76"/>
          <p:cNvSpPr txBox="1"/>
          <p:nvPr>
            <p:ph idx="2" type="body"/>
          </p:nvPr>
        </p:nvSpPr>
        <p:spPr>
          <a:xfrm>
            <a:off x="7052579" y="1967597"/>
            <a:ext cx="1721700" cy="72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ru-RU"/>
              <a:t>Баллов </a:t>
            </a:r>
            <a:br>
              <a:rPr lang="ru-RU"/>
            </a:br>
            <a:r>
              <a:rPr lang="ru-RU"/>
              <a:t>за задание</a:t>
            </a:r>
            <a:endParaRPr/>
          </a:p>
        </p:txBody>
      </p:sp>
      <p:sp>
        <p:nvSpPr>
          <p:cNvPr id="1243" name="Google Shape;1243;p76"/>
          <p:cNvSpPr txBox="1"/>
          <p:nvPr>
            <p:ph idx="4" type="body"/>
          </p:nvPr>
        </p:nvSpPr>
        <p:spPr>
          <a:xfrm>
            <a:off x="10626436" y="1967597"/>
            <a:ext cx="899700" cy="72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ru-RU"/>
              <a:t>Срок </a:t>
            </a:r>
            <a:br>
              <a:rPr lang="ru-RU"/>
            </a:br>
            <a:r>
              <a:rPr lang="ru-RU"/>
              <a:t>сдачи</a:t>
            </a:r>
            <a:endParaRPr/>
          </a:p>
        </p:txBody>
      </p:sp>
      <p:sp>
        <p:nvSpPr>
          <p:cNvPr id="1244" name="Google Shape;1244;p76"/>
          <p:cNvSpPr txBox="1"/>
          <p:nvPr>
            <p:ph idx="5" type="body"/>
          </p:nvPr>
        </p:nvSpPr>
        <p:spPr>
          <a:xfrm>
            <a:off x="7052575" y="2764325"/>
            <a:ext cx="4998000" cy="3852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ru-RU">
                <a:solidFill>
                  <a:srgbClr val="FFFFFF"/>
                </a:solidFill>
              </a:rPr>
              <a:t>Нужно написать упрощенную версию командной строки. Она должна принимать на вход строки вида:</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ru-RU">
                <a:solidFill>
                  <a:srgbClr val="FFFFFF"/>
                </a:solidFill>
              </a:rPr>
              <a:t>&gt; command_name param1 param2 ...</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ru-RU">
                <a:solidFill>
                  <a:srgbClr val="FFFFFF"/>
                </a:solidFill>
              </a:rPr>
              <a:t>и выполнять их при помощи вызова команды command_name с параметрами. То есть работать как терминал. Нужно реализовать поддержку pipe - |, перенаправления вывода в файл - &gt;, &gt;&gt;.</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p:txBody>
      </p:sp>
      <p:sp>
        <p:nvSpPr>
          <p:cNvPr id="1245" name="Google Shape;1245;p76"/>
          <p:cNvSpPr txBox="1"/>
          <p:nvPr>
            <p:ph idx="6" type="body"/>
          </p:nvPr>
        </p:nvSpPr>
        <p:spPr>
          <a:xfrm>
            <a:off x="982569" y="4902407"/>
            <a:ext cx="4150500" cy="432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1400"/>
              <a:buNone/>
            </a:pPr>
            <a:r>
              <a:rPr lang="ru-RU" sz="1400"/>
              <a:t>Задание №2</a:t>
            </a:r>
            <a:endParaRPr/>
          </a:p>
        </p:txBody>
      </p:sp>
      <p:sp>
        <p:nvSpPr>
          <p:cNvPr id="1246" name="Google Shape;1246;p7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247" name="Google Shape;1247;p76"/>
          <p:cNvSpPr txBox="1"/>
          <p:nvPr/>
        </p:nvSpPr>
        <p:spPr>
          <a:xfrm>
            <a:off x="7052575" y="1201700"/>
            <a:ext cx="1821000" cy="1263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Arial"/>
              <a:buNone/>
            </a:pPr>
            <a:r>
              <a:rPr b="1" lang="ru-RU" sz="4800">
                <a:solidFill>
                  <a:schemeClr val="lt1"/>
                </a:solidFill>
                <a:latin typeface="Proxima Nova"/>
                <a:ea typeface="Proxima Nova"/>
                <a:cs typeface="Proxima Nova"/>
                <a:sym typeface="Proxima Nova"/>
              </a:rPr>
              <a:t>15-</a:t>
            </a:r>
            <a:r>
              <a:rPr b="1" lang="ru-RU" sz="4800">
                <a:solidFill>
                  <a:schemeClr val="lt1"/>
                </a:solidFill>
                <a:latin typeface="Proxima Nova"/>
                <a:ea typeface="Proxima Nova"/>
                <a:cs typeface="Proxima Nova"/>
                <a:sym typeface="Proxima Nova"/>
              </a:rPr>
              <a:t>25</a:t>
            </a:r>
            <a:endParaRPr b="1" i="0" sz="4800" u="none" cap="none" strike="noStrike">
              <a:solidFill>
                <a:schemeClr val="lt1"/>
              </a:solidFill>
              <a:latin typeface="Proxima Nova"/>
              <a:ea typeface="Proxima Nova"/>
              <a:cs typeface="Proxima Nova"/>
              <a:sym typeface="Proxima Nova"/>
            </a:endParaRPr>
          </a:p>
        </p:txBody>
      </p:sp>
      <p:sp>
        <p:nvSpPr>
          <p:cNvPr id="1248" name="Google Shape;1248;p76"/>
          <p:cNvSpPr txBox="1"/>
          <p:nvPr/>
        </p:nvSpPr>
        <p:spPr>
          <a:xfrm>
            <a:off x="9039462" y="1201712"/>
            <a:ext cx="2615700" cy="1263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Arial"/>
              <a:buNone/>
            </a:pPr>
            <a:r>
              <a:rPr b="1" lang="ru-RU" sz="4800">
                <a:solidFill>
                  <a:schemeClr val="lt1"/>
                </a:solidFill>
                <a:latin typeface="Proxima Nova"/>
                <a:ea typeface="Proxima Nova"/>
                <a:cs typeface="Proxima Nova"/>
                <a:sym typeface="Proxima Nova"/>
              </a:rPr>
              <a:t>08</a:t>
            </a:r>
            <a:r>
              <a:rPr b="1" i="0" lang="ru-RU" sz="4800" u="none" cap="none" strike="noStrike">
                <a:solidFill>
                  <a:schemeClr val="lt1"/>
                </a:solidFill>
                <a:latin typeface="Proxima Nova"/>
                <a:ea typeface="Proxima Nova"/>
                <a:cs typeface="Proxima Nova"/>
                <a:sym typeface="Proxima Nova"/>
              </a:rPr>
              <a:t>.</a:t>
            </a:r>
            <a:r>
              <a:rPr b="1" lang="ru-RU" sz="4800">
                <a:solidFill>
                  <a:schemeClr val="lt1"/>
                </a:solidFill>
                <a:latin typeface="Proxima Nova"/>
                <a:ea typeface="Proxima Nova"/>
                <a:cs typeface="Proxima Nova"/>
                <a:sym typeface="Proxima Nova"/>
              </a:rPr>
              <a:t>04</a:t>
            </a:r>
            <a:r>
              <a:rPr b="1" i="0" lang="ru-RU" sz="4800" u="none" cap="none" strike="noStrike">
                <a:solidFill>
                  <a:schemeClr val="lt1"/>
                </a:solidFill>
                <a:latin typeface="Proxima Nova"/>
                <a:ea typeface="Proxima Nova"/>
                <a:cs typeface="Proxima Nova"/>
                <a:sym typeface="Proxima Nova"/>
              </a:rPr>
              <a:t>.2</a:t>
            </a:r>
            <a:r>
              <a:rPr b="1" lang="ru-RU" sz="4800">
                <a:solidFill>
                  <a:schemeClr val="lt1"/>
                </a:solidFill>
                <a:latin typeface="Proxima Nova"/>
                <a:ea typeface="Proxima Nova"/>
                <a:cs typeface="Proxima Nova"/>
                <a:sym typeface="Proxima Nova"/>
              </a:rPr>
              <a:t>1</a:t>
            </a:r>
            <a:endParaRPr b="1" i="0" sz="4800" u="none" cap="none" strike="noStrike">
              <a:solidFill>
                <a:schemeClr val="lt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idx="1" type="body"/>
          </p:nvPr>
        </p:nvSpPr>
        <p:spPr>
          <a:xfrm>
            <a:off x="5833450" y="1331025"/>
            <a:ext cx="4685100" cy="5406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task_struct</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files_struct</a:t>
            </a:r>
            <a:r>
              <a:rPr lang="ru-RU" sz="1650">
                <a:solidFill>
                  <a:srgbClr val="37474F"/>
                </a:solidFill>
                <a:latin typeface="Roboto Mono"/>
                <a:ea typeface="Roboto Mono"/>
                <a:cs typeface="Roboto Mono"/>
                <a:sym typeface="Roboto Mono"/>
              </a:rPr>
              <a:t> *files;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 ...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files_struct</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fdtable</a:t>
            </a:r>
            <a:r>
              <a:rPr lang="ru-RU" sz="1650">
                <a:solidFill>
                  <a:srgbClr val="37474F"/>
                </a:solidFill>
                <a:latin typeface="Roboto Mono"/>
                <a:ea typeface="Roboto Mono"/>
                <a:cs typeface="Roboto Mono"/>
                <a:sym typeface="Roboto Mono"/>
              </a:rPr>
              <a:t>    *fdt;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fdtable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max_fds;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a:t>
            </a:r>
            <a:r>
              <a:rPr lang="ru-RU" sz="1650">
                <a:solidFill>
                  <a:srgbClr val="37474F"/>
                </a:solidFill>
                <a:latin typeface="Roboto Mono"/>
                <a:ea typeface="Roboto Mono"/>
                <a:cs typeface="Roboto Mono"/>
                <a:sym typeface="Roboto Mono"/>
              </a:rPr>
              <a:t>       **fd;</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file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path</a:t>
            </a:r>
            <a:r>
              <a:rPr lang="ru-RU" sz="1650">
                <a:solidFill>
                  <a:srgbClr val="37474F"/>
                </a:solidFill>
                <a:latin typeface="Roboto Mono"/>
                <a:ea typeface="Roboto Mono"/>
                <a:cs typeface="Roboto Mono"/>
                <a:sym typeface="Roboto Mono"/>
              </a:rPr>
              <a:t>       f_path;</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inode</a:t>
            </a:r>
            <a:r>
              <a:rPr lang="ru-RU" sz="1650">
                <a:solidFill>
                  <a:srgbClr val="37474F"/>
                </a:solidFill>
                <a:latin typeface="Roboto Mono"/>
                <a:ea typeface="Roboto Mono"/>
                <a:cs typeface="Roboto Mono"/>
                <a:sym typeface="Roboto Mono"/>
              </a:rPr>
              <a:t>      *f_inode;</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atomic_long_t     f_count;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f_flags;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fmode_t           f_mode;</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loff_t            f_pos;</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cred</a:t>
            </a:r>
            <a:r>
              <a:rPr lang="ru-RU" sz="1650">
                <a:solidFill>
                  <a:srgbClr val="37474F"/>
                </a:solidFill>
                <a:latin typeface="Roboto Mono"/>
                <a:ea typeface="Roboto Mono"/>
                <a:cs typeface="Roboto Mono"/>
                <a:sym typeface="Roboto Mono"/>
              </a:rPr>
              <a:t> *f_cred;</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283" name="Google Shape;283;p2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Файловые дескрипторы</a:t>
            </a:r>
            <a:endParaRPr/>
          </a:p>
        </p:txBody>
      </p:sp>
      <p:sp>
        <p:nvSpPr>
          <p:cNvPr id="284" name="Google Shape;284;p2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285" name="Google Shape;285;p23"/>
          <p:cNvSpPr txBox="1"/>
          <p:nvPr/>
        </p:nvSpPr>
        <p:spPr>
          <a:xfrm>
            <a:off x="1508800" y="1612425"/>
            <a:ext cx="37524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Процесс хранит открытые файлы</a:t>
            </a:r>
            <a:endParaRPr sz="1800">
              <a:highlight>
                <a:srgbClr val="FFFFFF"/>
              </a:highlight>
            </a:endParaRPr>
          </a:p>
          <a:p>
            <a:pPr indent="0" lvl="0" marL="0" rtl="0" algn="l">
              <a:spcBef>
                <a:spcPts val="0"/>
              </a:spcBef>
              <a:spcAft>
                <a:spcPts val="0"/>
              </a:spcAft>
              <a:buNone/>
            </a:pPr>
            <a:r>
              <a:t/>
            </a:r>
            <a:endParaRPr/>
          </a:p>
        </p:txBody>
      </p:sp>
      <p:sp>
        <p:nvSpPr>
          <p:cNvPr id="286" name="Google Shape;286;p23"/>
          <p:cNvSpPr txBox="1"/>
          <p:nvPr/>
        </p:nvSpPr>
        <p:spPr>
          <a:xfrm>
            <a:off x="1508800" y="2677525"/>
            <a:ext cx="37524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В таблице дескрипторов</a:t>
            </a:r>
            <a:endParaRPr sz="1800">
              <a:highlight>
                <a:srgbClr val="FFFFFF"/>
              </a:highlight>
            </a:endParaRPr>
          </a:p>
          <a:p>
            <a:pPr indent="0" lvl="0" marL="0" rtl="0" algn="l">
              <a:spcBef>
                <a:spcPts val="0"/>
              </a:spcBef>
              <a:spcAft>
                <a:spcPts val="0"/>
              </a:spcAft>
              <a:buNone/>
            </a:pPr>
            <a:r>
              <a:t/>
            </a:r>
            <a:endParaRPr/>
          </a:p>
        </p:txBody>
      </p:sp>
      <p:sp>
        <p:nvSpPr>
          <p:cNvPr id="287" name="Google Shape;287;p23"/>
          <p:cNvSpPr txBox="1"/>
          <p:nvPr/>
        </p:nvSpPr>
        <p:spPr>
          <a:xfrm>
            <a:off x="1508800" y="3936875"/>
            <a:ext cx="3752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Таблица - обычный массив</a:t>
            </a:r>
            <a:endParaRPr/>
          </a:p>
        </p:txBody>
      </p:sp>
      <p:sp>
        <p:nvSpPr>
          <p:cNvPr id="288" name="Google Shape;288;p23"/>
          <p:cNvSpPr txBox="1"/>
          <p:nvPr/>
        </p:nvSpPr>
        <p:spPr>
          <a:xfrm>
            <a:off x="1508800" y="4939125"/>
            <a:ext cx="3752400" cy="1182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ru-RU" sz="1800">
                <a:highlight>
                  <a:srgbClr val="FFFFFF"/>
                </a:highlight>
              </a:rPr>
              <a:t>Дескриптор в ядре - это структура. В user space - число. Индекс в массиве дескрипторов.</a:t>
            </a:r>
            <a:endParaRPr sz="1800">
              <a:highlight>
                <a:srgbClr val="FFFFFF"/>
              </a:high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77"/>
          <p:cNvSpPr txBox="1"/>
          <p:nvPr>
            <p:ph idx="1" type="body"/>
          </p:nvPr>
        </p:nvSpPr>
        <p:spPr>
          <a:xfrm>
            <a:off x="994677" y="3062982"/>
            <a:ext cx="4274127" cy="108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Напоминание оставить отзыв</a:t>
            </a:r>
            <a:endParaRPr/>
          </a:p>
        </p:txBody>
      </p:sp>
      <p:sp>
        <p:nvSpPr>
          <p:cNvPr id="1254" name="Google Shape;1254;p7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7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25400" rtl="0" algn="l">
              <a:lnSpc>
                <a:spcPct val="90000"/>
              </a:lnSpc>
              <a:spcBef>
                <a:spcPts val="1000"/>
              </a:spcBef>
              <a:spcAft>
                <a:spcPts val="0"/>
              </a:spcAft>
              <a:buSzPts val="3200"/>
              <a:buNone/>
            </a:pPr>
            <a:r>
              <a:rPr lang="ru-RU"/>
              <a:t>Заключение</a:t>
            </a:r>
            <a:endParaRPr/>
          </a:p>
        </p:txBody>
      </p:sp>
      <p:sp>
        <p:nvSpPr>
          <p:cNvPr id="1260" name="Google Shape;1260;p7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261" name="Google Shape;1261;p78"/>
          <p:cNvSpPr/>
          <p:nvPr/>
        </p:nvSpPr>
        <p:spPr>
          <a:xfrm>
            <a:off x="914400" y="2044005"/>
            <a:ext cx="8985600" cy="255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ru-RU" sz="2000" u="none" cap="none" strike="noStrike">
                <a:solidFill>
                  <a:srgbClr val="000000"/>
                </a:solidFill>
                <a:latin typeface="Arial"/>
                <a:ea typeface="Arial"/>
                <a:cs typeface="Arial"/>
                <a:sym typeface="Arial"/>
              </a:rPr>
              <a:t>Материалы</a:t>
            </a:r>
            <a:endParaRPr/>
          </a:p>
          <a:p>
            <a:pPr indent="0" lvl="0" marL="0" marR="0" rtl="0" algn="l">
              <a:lnSpc>
                <a:spcPct val="100000"/>
              </a:lnSpc>
              <a:spcBef>
                <a:spcPts val="0"/>
              </a:spcBef>
              <a:spcAft>
                <a:spcPts val="0"/>
              </a:spcAft>
              <a:buClr>
                <a:srgbClr val="000000"/>
              </a:buClr>
              <a:buSzPts val="2000"/>
              <a:buFont typeface="Arial"/>
              <a:buNone/>
            </a:pPr>
            <a:r>
              <a:rPr b="0" i="0" lang="ru-RU" sz="2000" u="none" cap="none" strike="noStrike">
                <a:solidFill>
                  <a:srgbClr val="000000"/>
                </a:solidFill>
                <a:latin typeface="Arial"/>
                <a:ea typeface="Arial"/>
                <a:cs typeface="Arial"/>
                <a:sym typeface="Arial"/>
              </a:rPr>
              <a:t>	</a:t>
            </a:r>
            <a:r>
              <a:rPr b="0" i="0" lang="ru-RU" sz="2000" u="sng" cap="none" strike="noStrike">
                <a:solidFill>
                  <a:schemeClr val="hlink"/>
                </a:solidFill>
                <a:latin typeface="Arial"/>
                <a:ea typeface="Arial"/>
                <a:cs typeface="Arial"/>
                <a:sym typeface="Arial"/>
                <a:hlinkClick r:id="rId3"/>
              </a:rPr>
              <a:t>https://github.com/tarantool/sysprog</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1" i="0" lang="ru-RU" sz="2000" u="none" cap="none" strike="noStrike">
                <a:solidFill>
                  <a:srgbClr val="000000"/>
                </a:solidFill>
                <a:latin typeface="Arial"/>
                <a:ea typeface="Arial"/>
                <a:cs typeface="Arial"/>
                <a:sym typeface="Arial"/>
              </a:rPr>
            </a:br>
            <a:r>
              <a:rPr b="1" i="0" lang="ru-RU" sz="2000" u="none" cap="none" strike="noStrike">
                <a:solidFill>
                  <a:srgbClr val="000000"/>
                </a:solidFill>
                <a:latin typeface="Arial"/>
                <a:ea typeface="Arial"/>
                <a:cs typeface="Arial"/>
                <a:sym typeface="Arial"/>
              </a:rPr>
              <a:t>Обратная связь</a:t>
            </a:r>
            <a:endParaRPr/>
          </a:p>
          <a:p>
            <a:pPr indent="0" lvl="0" marL="0" marR="0" rtl="0" algn="l">
              <a:lnSpc>
                <a:spcPct val="100000"/>
              </a:lnSpc>
              <a:spcBef>
                <a:spcPts val="0"/>
              </a:spcBef>
              <a:spcAft>
                <a:spcPts val="0"/>
              </a:spcAft>
              <a:buClr>
                <a:srgbClr val="000000"/>
              </a:buClr>
              <a:buSzPts val="2000"/>
              <a:buFont typeface="Arial"/>
              <a:buNone/>
            </a:pPr>
            <a:r>
              <a:rPr b="0" i="0" lang="ru-RU" sz="2000" u="none" cap="none" strike="noStrike">
                <a:solidFill>
                  <a:srgbClr val="000000"/>
                </a:solidFill>
                <a:latin typeface="Arial"/>
                <a:ea typeface="Arial"/>
                <a:cs typeface="Arial"/>
                <a:sym typeface="Arial"/>
              </a:rPr>
              <a:t>	</a:t>
            </a:r>
            <a:r>
              <a:rPr b="0" i="0" lang="ru-RU" sz="2000" u="sng" cap="none" strike="noStrike">
                <a:solidFill>
                  <a:schemeClr val="hlink"/>
                </a:solidFill>
                <a:latin typeface="Arial"/>
                <a:ea typeface="Arial"/>
                <a:cs typeface="Arial"/>
                <a:sym typeface="Arial"/>
                <a:hlinkClick r:id="rId4"/>
              </a:rPr>
              <a:t>https://forms.gle/ktmRvTGFcV2Pe55u8</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1" i="0" lang="ru-RU" sz="2000" u="none" cap="none" strike="noStrike">
                <a:solidFill>
                  <a:srgbClr val="000000"/>
                </a:solidFill>
                <a:latin typeface="Arial"/>
                <a:ea typeface="Arial"/>
                <a:cs typeface="Arial"/>
                <a:sym typeface="Arial"/>
              </a:rPr>
            </a:br>
            <a:r>
              <a:rPr b="1" i="0" lang="ru-RU" sz="2000" u="none" cap="none" strike="noStrike">
                <a:solidFill>
                  <a:srgbClr val="000000"/>
                </a:solidFill>
                <a:latin typeface="Arial"/>
                <a:ea typeface="Arial"/>
                <a:cs typeface="Arial"/>
                <a:sym typeface="Arial"/>
              </a:rPr>
              <a:t>Следующая лекция</a:t>
            </a:r>
            <a:endParaRPr/>
          </a:p>
          <a:p>
            <a:pPr indent="0" lvl="0" marL="0" rtl="0" algn="l">
              <a:spcBef>
                <a:spcPts val="0"/>
              </a:spcBef>
              <a:spcAft>
                <a:spcPts val="0"/>
              </a:spcAft>
              <a:buClr>
                <a:srgbClr val="000000"/>
              </a:buClr>
              <a:buSzPts val="2000"/>
              <a:buFont typeface="Arial"/>
              <a:buNone/>
            </a:pPr>
            <a:r>
              <a:rPr lang="ru-RU" sz="2000"/>
              <a:t>	Сигналы. Аппаратные и программные прерывания. (Кирилл)</a:t>
            </a:r>
            <a:endParaRPr/>
          </a:p>
          <a:p>
            <a:pPr indent="0" lvl="0" marL="0" marR="0" rtl="0" algn="l">
              <a:lnSpc>
                <a:spcPct val="100000"/>
              </a:lnSpc>
              <a:spcBef>
                <a:spcPts val="0"/>
              </a:spcBef>
              <a:spcAft>
                <a:spcPts val="0"/>
              </a:spcAft>
              <a:buClr>
                <a:srgbClr val="000000"/>
              </a:buClr>
              <a:buSzPts val="2000"/>
              <a:buFont typeface="Arial"/>
              <a:buNone/>
            </a:pPr>
            <a:r>
              <a:t/>
            </a:r>
            <a:endParaRPr sz="2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4"/>
          <p:cNvSpPr txBox="1"/>
          <p:nvPr>
            <p:ph idx="1" type="body"/>
          </p:nvPr>
        </p:nvSpPr>
        <p:spPr>
          <a:xfrm>
            <a:off x="6510338" y="996950"/>
            <a:ext cx="4698900" cy="4864200"/>
          </a:xfrm>
          <a:prstGeom prst="rect">
            <a:avLst/>
          </a:prstGeom>
          <a:noFill/>
          <a:ln>
            <a:noFill/>
          </a:ln>
        </p:spPr>
        <p:txBody>
          <a:bodyPr anchorCtr="0" anchor="ctr" bIns="45700" lIns="91425" spcFirstLastPara="1" rIns="91425" wrap="square" tIns="45700">
            <a:normAutofit/>
          </a:bodyPr>
          <a:lstStyle/>
          <a:p>
            <a:pPr indent="-273050" lvl="0" marL="228600" rtl="0" algn="l">
              <a:lnSpc>
                <a:spcPct val="90000"/>
              </a:lnSpc>
              <a:spcBef>
                <a:spcPts val="0"/>
              </a:spcBef>
              <a:spcAft>
                <a:spcPts val="0"/>
              </a:spcAft>
              <a:buSzPts val="2500"/>
              <a:buAutoNum type="arabicPeriod"/>
            </a:pPr>
            <a:r>
              <a:rPr lang="ru-RU" sz="2500"/>
              <a:t>Регистры, уровни кэшей</a:t>
            </a:r>
            <a:endParaRPr sz="2500"/>
          </a:p>
          <a:p>
            <a:pPr indent="-273050" lvl="0" marL="228600" rtl="0" algn="l">
              <a:lnSpc>
                <a:spcPct val="90000"/>
              </a:lnSpc>
              <a:spcBef>
                <a:spcPts val="1000"/>
              </a:spcBef>
              <a:spcAft>
                <a:spcPts val="0"/>
              </a:spcAft>
              <a:buSzPts val="2500"/>
              <a:buAutoNum type="arabicPeriod"/>
            </a:pPr>
            <a:r>
              <a:rPr lang="ru-RU" sz="2500"/>
              <a:t>Оперативная память</a:t>
            </a:r>
            <a:endParaRPr sz="2500"/>
          </a:p>
          <a:p>
            <a:pPr indent="-273050" lvl="0" marL="228600" rtl="0" algn="l">
              <a:lnSpc>
                <a:spcPct val="90000"/>
              </a:lnSpc>
              <a:spcBef>
                <a:spcPts val="1000"/>
              </a:spcBef>
              <a:spcAft>
                <a:spcPts val="0"/>
              </a:spcAft>
              <a:buSzPts val="2500"/>
              <a:buAutoNum type="arabicPeriod"/>
            </a:pPr>
            <a:r>
              <a:rPr lang="ru-RU" sz="2500"/>
              <a:t>Виртуальная память</a:t>
            </a:r>
            <a:endParaRPr sz="2500"/>
          </a:p>
          <a:p>
            <a:pPr indent="-273050" lvl="0" marL="228600" rtl="0" algn="l">
              <a:lnSpc>
                <a:spcPct val="90000"/>
              </a:lnSpc>
              <a:spcBef>
                <a:spcPts val="1000"/>
              </a:spcBef>
              <a:spcAft>
                <a:spcPts val="0"/>
              </a:spcAft>
              <a:buSzPts val="2500"/>
              <a:buAutoNum type="arabicPeriod"/>
            </a:pPr>
            <a:r>
              <a:rPr lang="ru-RU" sz="2500"/>
              <a:t>Аллокаторы</a:t>
            </a:r>
            <a:endParaRPr sz="2500"/>
          </a:p>
        </p:txBody>
      </p:sp>
      <p:sp>
        <p:nvSpPr>
          <p:cNvPr id="294" name="Google Shape;294;p24"/>
          <p:cNvSpPr txBox="1"/>
          <p:nvPr>
            <p:ph idx="2" type="body"/>
          </p:nvPr>
        </p:nvSpPr>
        <p:spPr>
          <a:xfrm>
            <a:off x="982569" y="3151476"/>
            <a:ext cx="34584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Содержание занятия</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Уровни памяти</a:t>
            </a:r>
            <a:endParaRPr/>
          </a:p>
        </p:txBody>
      </p:sp>
      <p:sp>
        <p:nvSpPr>
          <p:cNvPr id="300" name="Google Shape;300;p2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301" name="Google Shape;301;p25"/>
          <p:cNvSpPr/>
          <p:nvPr/>
        </p:nvSpPr>
        <p:spPr>
          <a:xfrm>
            <a:off x="4425975" y="1470475"/>
            <a:ext cx="2839500" cy="443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300"/>
              <a:t>Регистры</a:t>
            </a:r>
            <a:endParaRPr sz="2300"/>
          </a:p>
        </p:txBody>
      </p:sp>
      <p:sp>
        <p:nvSpPr>
          <p:cNvPr id="302" name="Google Shape;302;p25"/>
          <p:cNvSpPr/>
          <p:nvPr/>
        </p:nvSpPr>
        <p:spPr>
          <a:xfrm>
            <a:off x="4141725" y="2042725"/>
            <a:ext cx="3408000" cy="443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300"/>
              <a:t>Кэш L1</a:t>
            </a:r>
            <a:endParaRPr sz="2300"/>
          </a:p>
        </p:txBody>
      </p:sp>
      <p:sp>
        <p:nvSpPr>
          <p:cNvPr id="303" name="Google Shape;303;p25"/>
          <p:cNvSpPr/>
          <p:nvPr/>
        </p:nvSpPr>
        <p:spPr>
          <a:xfrm>
            <a:off x="3564825" y="2789925"/>
            <a:ext cx="4561800" cy="443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300"/>
              <a:t>Кэш Ln</a:t>
            </a:r>
            <a:endParaRPr sz="2300"/>
          </a:p>
        </p:txBody>
      </p:sp>
      <p:sp>
        <p:nvSpPr>
          <p:cNvPr id="304" name="Google Shape;304;p25"/>
          <p:cNvSpPr/>
          <p:nvPr/>
        </p:nvSpPr>
        <p:spPr>
          <a:xfrm>
            <a:off x="2474775" y="3997250"/>
            <a:ext cx="6741900" cy="443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300"/>
              <a:t>Флэш память</a:t>
            </a:r>
            <a:endParaRPr sz="2300"/>
          </a:p>
        </p:txBody>
      </p:sp>
      <p:sp>
        <p:nvSpPr>
          <p:cNvPr id="305" name="Google Shape;305;p25"/>
          <p:cNvSpPr/>
          <p:nvPr/>
        </p:nvSpPr>
        <p:spPr>
          <a:xfrm>
            <a:off x="2707275" y="3373075"/>
            <a:ext cx="6276900" cy="443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300"/>
              <a:t>Оперативная память</a:t>
            </a:r>
            <a:endParaRPr sz="2300"/>
          </a:p>
        </p:txBody>
      </p:sp>
      <p:sp>
        <p:nvSpPr>
          <p:cNvPr id="306" name="Google Shape;306;p25"/>
          <p:cNvSpPr/>
          <p:nvPr/>
        </p:nvSpPr>
        <p:spPr>
          <a:xfrm>
            <a:off x="1885425" y="4621438"/>
            <a:ext cx="7920600" cy="443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sz="2300"/>
              <a:t>Магнитная</a:t>
            </a:r>
            <a:r>
              <a:rPr lang="ru-RU" sz="2300"/>
              <a:t> память</a:t>
            </a:r>
            <a:endParaRPr sz="2300"/>
          </a:p>
        </p:txBody>
      </p:sp>
      <p:sp>
        <p:nvSpPr>
          <p:cNvPr id="307" name="Google Shape;307;p25"/>
          <p:cNvSpPr/>
          <p:nvPr/>
        </p:nvSpPr>
        <p:spPr>
          <a:xfrm>
            <a:off x="4387775" y="5855675"/>
            <a:ext cx="747900" cy="6720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rot="10800000">
            <a:off x="6555750" y="5918800"/>
            <a:ext cx="747900" cy="672000"/>
          </a:xfrm>
          <a:prstGeom prst="upArrow">
            <a:avLst>
              <a:gd fmla="val 50000" name="adj1"/>
              <a:gd fmla="val 50000" name="adj2"/>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txBox="1"/>
          <p:nvPr/>
        </p:nvSpPr>
        <p:spPr>
          <a:xfrm>
            <a:off x="3963125" y="5275675"/>
            <a:ext cx="1597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Скорость</a:t>
            </a:r>
            <a:endParaRPr sz="2000"/>
          </a:p>
        </p:txBody>
      </p:sp>
      <p:sp>
        <p:nvSpPr>
          <p:cNvPr id="310" name="Google Shape;310;p25"/>
          <p:cNvSpPr txBox="1"/>
          <p:nvPr/>
        </p:nvSpPr>
        <p:spPr>
          <a:xfrm>
            <a:off x="6131100" y="5242138"/>
            <a:ext cx="1597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t>Объём</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
                                        <p:tgtEl>
                                          <p:spTgt spid="310"/>
                                        </p:tgtEl>
                                      </p:cBhvr>
                                    </p:animEffect>
                                  </p:childTnLst>
                                </p:cTn>
                              </p:par>
                              <p:par>
                                <p:cTn fill="hold" nodeType="withEffect" presetClass="entr" presetID="2" presetSubtype="4">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100"/>
                                        <p:tgtEl>
                                          <p:spTgt spid="3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1000"/>
                                        <p:tgtEl>
                                          <p:spTgt spid="30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6"/>
          <p:cNvSpPr txBox="1"/>
          <p:nvPr>
            <p:ph idx="1" type="body"/>
          </p:nvPr>
        </p:nvSpPr>
        <p:spPr>
          <a:xfrm>
            <a:off x="3806775" y="1612425"/>
            <a:ext cx="6423300" cy="1672200"/>
          </a:xfrm>
          <a:prstGeom prst="rect">
            <a:avLst/>
          </a:prstGeom>
          <a:noFill/>
          <a:ln>
            <a:noFill/>
          </a:ln>
        </p:spPr>
        <p:txBody>
          <a:bodyPr anchorCtr="0" anchor="t" bIns="45700" lIns="91425" spcFirstLastPara="1" rIns="91425" wrap="square" tIns="45700">
            <a:noAutofit/>
          </a:bodyPr>
          <a:lstStyle/>
          <a:p>
            <a:pPr indent="-371475" lvl="0" marL="457200" rtl="0" algn="l">
              <a:lnSpc>
                <a:spcPct val="115000"/>
              </a:lnSpc>
              <a:spcBef>
                <a:spcPts val="0"/>
              </a:spcBef>
              <a:spcAft>
                <a:spcPts val="0"/>
              </a:spcAft>
              <a:buClr>
                <a:srgbClr val="000000"/>
              </a:buClr>
              <a:buSzPts val="2250"/>
              <a:buFont typeface="Arial"/>
              <a:buChar char="-"/>
            </a:pPr>
            <a:r>
              <a:rPr lang="ru-RU" sz="2250">
                <a:solidFill>
                  <a:srgbClr val="000000"/>
                </a:solidFill>
                <a:highlight>
                  <a:srgbClr val="FFFFFF"/>
                </a:highlight>
                <a:latin typeface="Arial"/>
                <a:ea typeface="Arial"/>
                <a:cs typeface="Arial"/>
                <a:sym typeface="Arial"/>
              </a:rPr>
              <a:t>Самая быстрая память</a:t>
            </a:r>
            <a:endParaRPr sz="2250">
              <a:solidFill>
                <a:srgbClr val="000000"/>
              </a:solidFill>
              <a:highlight>
                <a:srgbClr val="FFFFFF"/>
              </a:highlight>
              <a:latin typeface="Arial"/>
              <a:ea typeface="Arial"/>
              <a:cs typeface="Arial"/>
              <a:sym typeface="Arial"/>
            </a:endParaRPr>
          </a:p>
          <a:p>
            <a:pPr indent="-371475" lvl="0" marL="457200" rtl="0" algn="l">
              <a:lnSpc>
                <a:spcPct val="115000"/>
              </a:lnSpc>
              <a:spcBef>
                <a:spcPts val="0"/>
              </a:spcBef>
              <a:spcAft>
                <a:spcPts val="0"/>
              </a:spcAft>
              <a:buClr>
                <a:srgbClr val="000000"/>
              </a:buClr>
              <a:buSzPts val="2250"/>
              <a:buFont typeface="Arial"/>
              <a:buChar char="-"/>
            </a:pPr>
            <a:r>
              <a:rPr lang="ru-RU" sz="2250">
                <a:solidFill>
                  <a:srgbClr val="000000"/>
                </a:solidFill>
                <a:highlight>
                  <a:srgbClr val="FFFFFF"/>
                </a:highlight>
                <a:latin typeface="Arial"/>
                <a:ea typeface="Arial"/>
                <a:cs typeface="Arial"/>
                <a:sym typeface="Arial"/>
              </a:rPr>
              <a:t>Скорость доступа - такт процессора</a:t>
            </a:r>
            <a:endParaRPr sz="2250">
              <a:solidFill>
                <a:srgbClr val="000000"/>
              </a:solidFill>
              <a:highlight>
                <a:srgbClr val="FFFFFF"/>
              </a:highlight>
              <a:latin typeface="Arial"/>
              <a:ea typeface="Arial"/>
              <a:cs typeface="Arial"/>
              <a:sym typeface="Arial"/>
            </a:endParaRPr>
          </a:p>
          <a:p>
            <a:pPr indent="-371475" lvl="0" marL="457200" rtl="0" algn="l">
              <a:lnSpc>
                <a:spcPct val="115000"/>
              </a:lnSpc>
              <a:spcBef>
                <a:spcPts val="0"/>
              </a:spcBef>
              <a:spcAft>
                <a:spcPts val="0"/>
              </a:spcAft>
              <a:buClr>
                <a:srgbClr val="000000"/>
              </a:buClr>
              <a:buSzPts val="2250"/>
              <a:buFont typeface="Arial"/>
              <a:buChar char="-"/>
            </a:pPr>
            <a:r>
              <a:rPr lang="ru-RU" sz="2250">
                <a:solidFill>
                  <a:srgbClr val="000000"/>
                </a:solidFill>
                <a:highlight>
                  <a:srgbClr val="FFFFFF"/>
                </a:highlight>
                <a:latin typeface="Arial"/>
                <a:ea typeface="Arial"/>
                <a:cs typeface="Arial"/>
                <a:sym typeface="Arial"/>
              </a:rPr>
              <a:t>Нет виртуальных адресов - прямой доступ</a:t>
            </a:r>
            <a:endParaRPr sz="22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316" name="Google Shape;316;p2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Регистры (1/3)</a:t>
            </a:r>
            <a:endParaRPr/>
          </a:p>
        </p:txBody>
      </p:sp>
      <p:sp>
        <p:nvSpPr>
          <p:cNvPr id="317" name="Google Shape;317;p2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318" name="Google Shape;318;p26"/>
          <p:cNvSpPr txBox="1"/>
          <p:nvPr>
            <p:ph idx="1" type="body"/>
          </p:nvPr>
        </p:nvSpPr>
        <p:spPr>
          <a:xfrm>
            <a:off x="982575" y="4046600"/>
            <a:ext cx="6423300" cy="1366200"/>
          </a:xfrm>
          <a:prstGeom prst="rect">
            <a:avLst/>
          </a:prstGeom>
          <a:noFill/>
          <a:ln>
            <a:noFill/>
          </a:ln>
        </p:spPr>
        <p:txBody>
          <a:bodyPr anchorCtr="0" anchor="t" bIns="45700" lIns="91425" spcFirstLastPara="1" rIns="91425" wrap="square" tIns="45700">
            <a:noAutofit/>
          </a:bodyPr>
          <a:lstStyle/>
          <a:p>
            <a:pPr indent="-371475" lvl="0" marL="457200" rtl="0" algn="l">
              <a:lnSpc>
                <a:spcPct val="115000"/>
              </a:lnSpc>
              <a:spcBef>
                <a:spcPts val="0"/>
              </a:spcBef>
              <a:spcAft>
                <a:spcPts val="0"/>
              </a:spcAft>
              <a:buClr>
                <a:srgbClr val="000000"/>
              </a:buClr>
              <a:buSzPts val="2250"/>
              <a:buFont typeface="Arial"/>
              <a:buChar char="-"/>
            </a:pPr>
            <a:r>
              <a:rPr lang="ru-RU" sz="2250">
                <a:solidFill>
                  <a:srgbClr val="000000"/>
                </a:solidFill>
                <a:highlight>
                  <a:srgbClr val="FFFFFF"/>
                </a:highlight>
                <a:latin typeface="Arial"/>
                <a:ea typeface="Arial"/>
                <a:cs typeface="Arial"/>
                <a:sym typeface="Arial"/>
              </a:rPr>
              <a:t>Дорого - занимают место на процессоре и сложная реализация</a:t>
            </a:r>
            <a:endParaRPr sz="2250">
              <a:solidFill>
                <a:srgbClr val="000000"/>
              </a:solidFill>
              <a:highlight>
                <a:srgbClr val="FFFFFF"/>
              </a:highlight>
              <a:latin typeface="Arial"/>
              <a:ea typeface="Arial"/>
              <a:cs typeface="Arial"/>
              <a:sym typeface="Arial"/>
            </a:endParaRPr>
          </a:p>
          <a:p>
            <a:pPr indent="-371475" lvl="0" marL="457200" rtl="0" algn="l">
              <a:lnSpc>
                <a:spcPct val="115000"/>
              </a:lnSpc>
              <a:spcBef>
                <a:spcPts val="0"/>
              </a:spcBef>
              <a:spcAft>
                <a:spcPts val="0"/>
              </a:spcAft>
              <a:buClr>
                <a:srgbClr val="000000"/>
              </a:buClr>
              <a:buSzPts val="2250"/>
              <a:buFont typeface="Arial"/>
              <a:buChar char="-"/>
            </a:pPr>
            <a:r>
              <a:rPr lang="ru-RU" sz="2250">
                <a:solidFill>
                  <a:srgbClr val="000000"/>
                </a:solidFill>
                <a:highlight>
                  <a:srgbClr val="FFFFFF"/>
                </a:highlight>
                <a:latin typeface="Arial"/>
                <a:ea typeface="Arial"/>
                <a:cs typeface="Arial"/>
                <a:sym typeface="Arial"/>
              </a:rPr>
              <a:t>Фиксированный набор, запаяны на чипе</a:t>
            </a:r>
            <a:endParaRPr/>
          </a:p>
        </p:txBody>
      </p:sp>
      <p:pic>
        <p:nvPicPr>
          <p:cNvPr id="319" name="Google Shape;319;p26"/>
          <p:cNvPicPr preferRelativeResize="0"/>
          <p:nvPr/>
        </p:nvPicPr>
        <p:blipFill>
          <a:blip r:embed="rId3">
            <a:alphaModFix/>
          </a:blip>
          <a:stretch>
            <a:fillRect/>
          </a:stretch>
        </p:blipFill>
        <p:spPr>
          <a:xfrm>
            <a:off x="1844975" y="1522875"/>
            <a:ext cx="1961800" cy="2272425"/>
          </a:xfrm>
          <a:prstGeom prst="rect">
            <a:avLst/>
          </a:prstGeom>
          <a:noFill/>
          <a:ln>
            <a:noFill/>
          </a:ln>
        </p:spPr>
      </p:pic>
      <p:pic>
        <p:nvPicPr>
          <p:cNvPr id="320" name="Google Shape;320;p26"/>
          <p:cNvPicPr preferRelativeResize="0"/>
          <p:nvPr/>
        </p:nvPicPr>
        <p:blipFill>
          <a:blip r:embed="rId4">
            <a:alphaModFix/>
          </a:blip>
          <a:stretch>
            <a:fillRect/>
          </a:stretch>
        </p:blipFill>
        <p:spPr>
          <a:xfrm>
            <a:off x="7228675" y="4615925"/>
            <a:ext cx="2194210" cy="1672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400"/>
                                        <p:tgtEl>
                                          <p:spTgt spid="3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2" presetSubtype="2">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300"/>
                                        <p:tgtEl>
                                          <p:spTgt spid="3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Тема Office">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Тема Office">
      <a:dk1>
        <a:srgbClr val="000000"/>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